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8" r:id="rId2"/>
    <p:sldId id="259" r:id="rId3"/>
    <p:sldId id="262" r:id="rId4"/>
    <p:sldId id="260" r:id="rId5"/>
    <p:sldId id="261"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124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E9412-2BAC-4F75-92AA-7B69749C9F4A}" type="datetimeFigureOut">
              <a:rPr lang="es-ES" smtClean="0"/>
              <a:t>15/09/2020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0094A-D49A-4BCA-AAAC-D9FBB94E592D}" type="slidenum">
              <a:rPr lang="es-ES" smtClean="0"/>
              <a:t>‹Nº›</a:t>
            </a:fld>
            <a:endParaRPr lang="es-ES"/>
          </a:p>
        </p:txBody>
      </p:sp>
    </p:spTree>
    <p:extLst>
      <p:ext uri="{BB962C8B-B14F-4D97-AF65-F5344CB8AC3E}">
        <p14:creationId xmlns:p14="http://schemas.microsoft.com/office/powerpoint/2010/main" val="134722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8C8D4-1E54-4946-B51B-0491B9428F89}" type="slidenum">
              <a:rPr lang="es-ES" altLang="es-ES"/>
              <a:pPr/>
              <a:t>1</a:t>
            </a:fld>
            <a:endParaRPr lang="es-ES" altLang="es-E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GB" altLang="es-ES"/>
              <a:t>The N-type inactivation of the potassium channel </a:t>
            </a:r>
            <a:r>
              <a:rPr lang="en-GB" altLang="es-ES" i="1"/>
              <a:t>Shaker </a:t>
            </a:r>
            <a:r>
              <a:rPr lang="en-GB" altLang="es-ES"/>
              <a:t>B consist on the occlusion of the cytoplasmic mouth of the channel by a cytoplasmic domain in the N-terminal of the protein (called the inactivating “ball” or ShB peptide). The channel </a:t>
            </a:r>
            <a:r>
              <a:rPr lang="en-GB" altLang="es-ES" i="1"/>
              <a:t>Shaker B</a:t>
            </a:r>
            <a:r>
              <a:rPr lang="en-GB" altLang="es-ES"/>
              <a:t> deleted in his inactivating ball is inactivated by a synthetic ShB peptide.</a:t>
            </a:r>
            <a:endParaRPr lang="en-US" altLang="es-ES"/>
          </a:p>
          <a:p>
            <a:r>
              <a:rPr lang="en-US" altLang="es-ES"/>
              <a:t>We wonted to know if KcsA (which is lacking the inactivating ball) could also be inactivated by the ShB peptide like in </a:t>
            </a:r>
            <a:r>
              <a:rPr lang="en-US" altLang="es-ES" i="1"/>
              <a:t>Shaker</a:t>
            </a:r>
            <a:r>
              <a:rPr lang="en-US" altLang="es-ES"/>
              <a:t>.</a:t>
            </a:r>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39F66-F568-439C-B683-AA1792DD0DA6}" type="slidenum">
              <a:rPr lang="es-ES" altLang="es-ES"/>
              <a:pPr/>
              <a:t>2</a:t>
            </a:fld>
            <a:endParaRPr lang="es-ES" altLang="es-E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GB" altLang="es-ES"/>
              <a:t>We obtained that yes, when we added ShB peptide to the bath solution, we observed the inactivation of KcsA, and in addition, KcsA showed openings only of 4 pA, corresponding to uncoupled channels. So, the inactivation of KcsA by the ShB peptide was associated to the functional uncoupling of the channels.</a:t>
            </a:r>
          </a:p>
          <a:p>
            <a:r>
              <a:rPr lang="en-GB" altLang="es-ES"/>
              <a:t>The effect was reversible, and finally, a non-inactivating peptide of </a:t>
            </a:r>
            <a:r>
              <a:rPr lang="en-GB" altLang="es-ES" i="1"/>
              <a:t>Shaker</a:t>
            </a:r>
            <a:r>
              <a:rPr lang="en-GB" altLang="es-ES"/>
              <a:t> didn’t inactivate KcsA as we expected.</a:t>
            </a:r>
            <a:r>
              <a:rPr lang="es-ES" altLang="es-E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E65AE-A98E-4D9F-BAF0-A2611AEA1549}" type="slidenum">
              <a:rPr lang="es-ES" altLang="es-ES"/>
              <a:pPr/>
              <a:t>4</a:t>
            </a:fld>
            <a:endParaRPr lang="es-ES" altLang="es-E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s-ES" altLang="es-ES"/>
              <a:t>We have also employed saturation transfer difference (STD) NMR methods to map the molecular interactions between the inactivating peptide and its channel target. The results indicate that binding of the ShB peptide to KcsA involves mainly Y8 and H16, and also aminoacids 4, 7 and 10.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0C62A-0FBE-46E8-9FFF-F33AF5E6E790}" type="slidenum">
              <a:rPr lang="es-ES" altLang="es-ES"/>
              <a:pPr/>
              <a:t>5</a:t>
            </a:fld>
            <a:endParaRPr lang="es-ES" altLang="es-E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s-ES" altLang="es-ES"/>
              <a:t>Additionally, Fourier-transform infrared spectroscopy of KcsA, in presence of 13C-labelled peptide derivatives, suggests that ShB peptide adopts a b-hairpin structure when bound to the KcsA channel. Indeed, docking such a b-hairpin structure into an open pore model for K channels to simulate the inactivating peptide/channel complex, predicts interaction well in agreement with the experimental observations.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080FA7F-87BC-4CA0-B336-75F3153609E0}" type="datetimeFigureOut">
              <a:rPr lang="es-ES" smtClean="0"/>
              <a:t>15/09/2020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127516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80FA7F-87BC-4CA0-B336-75F3153609E0}" type="datetimeFigureOut">
              <a:rPr lang="es-ES" smtClean="0"/>
              <a:t>15/09/2020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418682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80FA7F-87BC-4CA0-B336-75F3153609E0}" type="datetimeFigureOut">
              <a:rPr lang="es-ES" smtClean="0"/>
              <a:t>15/09/2020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180355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80FA7F-87BC-4CA0-B336-75F3153609E0}" type="datetimeFigureOut">
              <a:rPr lang="es-ES" smtClean="0"/>
              <a:t>15/09/2020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9102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80FA7F-87BC-4CA0-B336-75F3153609E0}" type="datetimeFigureOut">
              <a:rPr lang="es-ES" smtClean="0"/>
              <a:t>15/09/2020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40757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080FA7F-87BC-4CA0-B336-75F3153609E0}" type="datetimeFigureOut">
              <a:rPr lang="es-ES" smtClean="0"/>
              <a:t>15/09/2020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153395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080FA7F-87BC-4CA0-B336-75F3153609E0}" type="datetimeFigureOut">
              <a:rPr lang="es-ES" smtClean="0"/>
              <a:t>15/09/2020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179334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080FA7F-87BC-4CA0-B336-75F3153609E0}" type="datetimeFigureOut">
              <a:rPr lang="es-ES" smtClean="0"/>
              <a:t>15/09/2020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385321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0FA7F-87BC-4CA0-B336-75F3153609E0}" type="datetimeFigureOut">
              <a:rPr lang="es-ES" smtClean="0"/>
              <a:t>15/09/2020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278827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80FA7F-87BC-4CA0-B336-75F3153609E0}" type="datetimeFigureOut">
              <a:rPr lang="es-ES" smtClean="0"/>
              <a:t>15/09/2020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119003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80FA7F-87BC-4CA0-B336-75F3153609E0}" type="datetimeFigureOut">
              <a:rPr lang="es-ES" smtClean="0"/>
              <a:t>15/09/2020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4A1E3B-4DF1-435E-9CA3-A13F7E75A908}" type="slidenum">
              <a:rPr lang="es-ES" smtClean="0"/>
              <a:t>‹Nº›</a:t>
            </a:fld>
            <a:endParaRPr lang="es-ES"/>
          </a:p>
        </p:txBody>
      </p:sp>
    </p:spTree>
    <p:extLst>
      <p:ext uri="{BB962C8B-B14F-4D97-AF65-F5344CB8AC3E}">
        <p14:creationId xmlns:p14="http://schemas.microsoft.com/office/powerpoint/2010/main" val="164332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0FA7F-87BC-4CA0-B336-75F3153609E0}" type="datetimeFigureOut">
              <a:rPr lang="es-ES" smtClean="0"/>
              <a:t>15/09/2020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A1E3B-4DF1-435E-9CA3-A13F7E75A908}" type="slidenum">
              <a:rPr lang="es-ES" smtClean="0"/>
              <a:t>‹Nº›</a:t>
            </a:fld>
            <a:endParaRPr lang="es-ES"/>
          </a:p>
        </p:txBody>
      </p:sp>
    </p:spTree>
    <p:extLst>
      <p:ext uri="{BB962C8B-B14F-4D97-AF65-F5344CB8AC3E}">
        <p14:creationId xmlns:p14="http://schemas.microsoft.com/office/powerpoint/2010/main" val="1860481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8" name="Picture 4" descr="mackinnon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436688"/>
            <a:ext cx="30337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70" name="Text Box 6"/>
          <p:cNvSpPr txBox="1">
            <a:spLocks noChangeArrowheads="1"/>
          </p:cNvSpPr>
          <p:nvPr/>
        </p:nvSpPr>
        <p:spPr bwMode="auto">
          <a:xfrm>
            <a:off x="569913" y="155909"/>
            <a:ext cx="8048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altLang="es-ES" sz="2400" dirty="0">
                <a:solidFill>
                  <a:srgbClr val="0000FF"/>
                </a:solidFill>
              </a:rPr>
              <a:t>N-</a:t>
            </a:r>
            <a:r>
              <a:rPr lang="es-ES" altLang="es-ES" sz="2400" dirty="0" err="1">
                <a:solidFill>
                  <a:srgbClr val="0000FF"/>
                </a:solidFill>
              </a:rPr>
              <a:t>type</a:t>
            </a:r>
            <a:r>
              <a:rPr lang="es-ES" altLang="es-ES" sz="2400" dirty="0">
                <a:solidFill>
                  <a:srgbClr val="0000FF"/>
                </a:solidFill>
              </a:rPr>
              <a:t> </a:t>
            </a:r>
            <a:r>
              <a:rPr lang="es-ES" altLang="es-ES" sz="2400" dirty="0" err="1">
                <a:solidFill>
                  <a:srgbClr val="0000FF"/>
                </a:solidFill>
              </a:rPr>
              <a:t>channel</a:t>
            </a:r>
            <a:r>
              <a:rPr lang="es-ES" altLang="es-ES" sz="2400" dirty="0">
                <a:solidFill>
                  <a:srgbClr val="0000FF"/>
                </a:solidFill>
              </a:rPr>
              <a:t> </a:t>
            </a:r>
            <a:r>
              <a:rPr lang="es-ES" altLang="es-ES" sz="2400" dirty="0" err="1" smtClean="0">
                <a:solidFill>
                  <a:srgbClr val="0000FF"/>
                </a:solidFill>
              </a:rPr>
              <a:t>inactivation</a:t>
            </a:r>
            <a:r>
              <a:rPr lang="es-ES" altLang="es-ES" sz="2400" dirty="0" smtClean="0">
                <a:solidFill>
                  <a:srgbClr val="0000FF"/>
                </a:solidFill>
              </a:rPr>
              <a:t> </a:t>
            </a:r>
            <a:r>
              <a:rPr lang="es-ES" altLang="es-ES" sz="2400" dirty="0" err="1" smtClean="0">
                <a:solidFill>
                  <a:srgbClr val="0000FF"/>
                </a:solidFill>
              </a:rPr>
              <a:t>or</a:t>
            </a:r>
            <a:r>
              <a:rPr lang="es-ES" altLang="es-ES" sz="2400" dirty="0" smtClean="0">
                <a:solidFill>
                  <a:srgbClr val="0000FF"/>
                </a:solidFill>
              </a:rPr>
              <a:t> </a:t>
            </a:r>
            <a:r>
              <a:rPr lang="es-ES" altLang="es-ES" sz="2400" dirty="0" err="1" smtClean="0">
                <a:solidFill>
                  <a:srgbClr val="0000FF"/>
                </a:solidFill>
              </a:rPr>
              <a:t>rapid</a:t>
            </a:r>
            <a:r>
              <a:rPr lang="es-ES" altLang="es-ES" sz="2400" dirty="0" smtClean="0">
                <a:solidFill>
                  <a:srgbClr val="0000FF"/>
                </a:solidFill>
              </a:rPr>
              <a:t> </a:t>
            </a:r>
            <a:r>
              <a:rPr lang="es-ES" altLang="es-ES" sz="2400" dirty="0" err="1" smtClean="0">
                <a:solidFill>
                  <a:srgbClr val="0000FF"/>
                </a:solidFill>
              </a:rPr>
              <a:t>inactivation</a:t>
            </a:r>
            <a:r>
              <a:rPr lang="es-ES" altLang="es-ES" sz="2400" dirty="0" smtClean="0">
                <a:solidFill>
                  <a:srgbClr val="0000FF"/>
                </a:solidFill>
              </a:rPr>
              <a:t>: </a:t>
            </a:r>
            <a:r>
              <a:rPr lang="es-ES" altLang="es-ES" sz="2400" dirty="0" err="1" smtClean="0">
                <a:solidFill>
                  <a:srgbClr val="0000FF"/>
                </a:solidFill>
              </a:rPr>
              <a:t>The</a:t>
            </a:r>
            <a:r>
              <a:rPr lang="es-ES" altLang="es-ES" sz="2400" dirty="0" smtClean="0">
                <a:solidFill>
                  <a:srgbClr val="0000FF"/>
                </a:solidFill>
              </a:rPr>
              <a:t> </a:t>
            </a:r>
            <a:r>
              <a:rPr lang="es-ES" altLang="es-ES" sz="2400" dirty="0">
                <a:solidFill>
                  <a:srgbClr val="0000FF"/>
                </a:solidFill>
              </a:rPr>
              <a:t>“</a:t>
            </a:r>
            <a:r>
              <a:rPr lang="es-ES" altLang="es-ES" sz="2400" dirty="0" err="1">
                <a:solidFill>
                  <a:srgbClr val="0000FF"/>
                </a:solidFill>
              </a:rPr>
              <a:t>ball</a:t>
            </a:r>
            <a:r>
              <a:rPr lang="es-ES" altLang="es-ES" sz="2400" dirty="0">
                <a:solidFill>
                  <a:srgbClr val="0000FF"/>
                </a:solidFill>
              </a:rPr>
              <a:t> and </a:t>
            </a:r>
            <a:r>
              <a:rPr lang="es-ES" altLang="es-ES" sz="2400" dirty="0" err="1">
                <a:solidFill>
                  <a:srgbClr val="0000FF"/>
                </a:solidFill>
              </a:rPr>
              <a:t>chain</a:t>
            </a:r>
            <a:r>
              <a:rPr lang="es-ES" altLang="es-ES" sz="2400" dirty="0">
                <a:solidFill>
                  <a:srgbClr val="0000FF"/>
                </a:solidFill>
              </a:rPr>
              <a:t>” </a:t>
            </a:r>
            <a:r>
              <a:rPr lang="es-ES" altLang="es-ES" sz="2400" dirty="0" err="1">
                <a:solidFill>
                  <a:srgbClr val="0000FF"/>
                </a:solidFill>
              </a:rPr>
              <a:t>hypothesis</a:t>
            </a:r>
            <a:r>
              <a:rPr lang="es-ES" altLang="es-ES" sz="2400" dirty="0">
                <a:solidFill>
                  <a:srgbClr val="0000FF"/>
                </a:solidFill>
              </a:rPr>
              <a:t> (Armstrong</a:t>
            </a:r>
            <a:r>
              <a:rPr lang="en-US" altLang="es-ES" sz="2400" dirty="0">
                <a:solidFill>
                  <a:srgbClr val="0000FF"/>
                </a:solidFill>
              </a:rPr>
              <a:t> </a:t>
            </a:r>
            <a:r>
              <a:rPr lang="es-ES" altLang="es-ES" sz="2400" dirty="0">
                <a:solidFill>
                  <a:srgbClr val="0000FF"/>
                </a:solidFill>
              </a:rPr>
              <a:t> y Bezanilla, 1977)</a:t>
            </a:r>
            <a:endParaRPr lang="en-US" altLang="es-ES" sz="2400" dirty="0">
              <a:solidFill>
                <a:srgbClr val="0000FF"/>
              </a:solidFill>
            </a:endParaRPr>
          </a:p>
        </p:txBody>
      </p:sp>
      <p:grpSp>
        <p:nvGrpSpPr>
          <p:cNvPr id="369681" name="Group 17"/>
          <p:cNvGrpSpPr>
            <a:grpSpLocks/>
          </p:cNvGrpSpPr>
          <p:nvPr/>
        </p:nvGrpSpPr>
        <p:grpSpPr bwMode="auto">
          <a:xfrm>
            <a:off x="3924300" y="2075063"/>
            <a:ext cx="4464050" cy="2808287"/>
            <a:chOff x="1701" y="1699"/>
            <a:chExt cx="6300" cy="3820"/>
          </a:xfrm>
        </p:grpSpPr>
        <p:pic>
          <p:nvPicPr>
            <p:cNvPr id="36968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l="65434" t="15182"/>
            <a:stretch>
              <a:fillRect/>
            </a:stretch>
          </p:blipFill>
          <p:spPr bwMode="auto">
            <a:xfrm>
              <a:off x="4881" y="2277"/>
              <a:ext cx="312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8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r="68265"/>
            <a:stretch>
              <a:fillRect/>
            </a:stretch>
          </p:blipFill>
          <p:spPr bwMode="auto">
            <a:xfrm>
              <a:off x="1701" y="1699"/>
              <a:ext cx="2880" cy="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8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l="76070" b="86388"/>
            <a:stretch>
              <a:fillRect/>
            </a:stretch>
          </p:blipFill>
          <p:spPr bwMode="auto">
            <a:xfrm>
              <a:off x="5501" y="1717"/>
              <a:ext cx="216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9685" name="Text Box 21"/>
          <p:cNvSpPr txBox="1">
            <a:spLocks noChangeArrowheads="1"/>
          </p:cNvSpPr>
          <p:nvPr/>
        </p:nvSpPr>
        <p:spPr bwMode="auto">
          <a:xfrm>
            <a:off x="4829827" y="5096366"/>
            <a:ext cx="2794000" cy="3365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dirty="0" err="1"/>
              <a:t>Zagotta</a:t>
            </a:r>
            <a:r>
              <a:rPr lang="es-ES" altLang="es-ES" sz="1600" dirty="0"/>
              <a:t> et al, </a:t>
            </a:r>
            <a:r>
              <a:rPr lang="es-ES" altLang="es-ES" sz="1600" i="1" dirty="0" err="1"/>
              <a:t>Science</a:t>
            </a:r>
            <a:r>
              <a:rPr lang="es-ES" altLang="es-ES" sz="1600" dirty="0"/>
              <a:t> (1990)</a:t>
            </a:r>
          </a:p>
        </p:txBody>
      </p:sp>
      <p:sp>
        <p:nvSpPr>
          <p:cNvPr id="369686" name="Text Box 22"/>
          <p:cNvSpPr txBox="1">
            <a:spLocks noChangeArrowheads="1"/>
          </p:cNvSpPr>
          <p:nvPr/>
        </p:nvSpPr>
        <p:spPr bwMode="auto">
          <a:xfrm>
            <a:off x="5407025" y="1585851"/>
            <a:ext cx="1398011" cy="369332"/>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b="1" i="1" dirty="0"/>
              <a:t>Shaker</a:t>
            </a:r>
            <a:r>
              <a:rPr lang="es-ES" altLang="es-ES" b="1" dirty="0">
                <a:latin typeface="Symbol" pitchFamily="18" charset="2"/>
              </a:rPr>
              <a:t>D</a:t>
            </a:r>
            <a:r>
              <a:rPr lang="es-ES" altLang="es-ES" b="1" dirty="0"/>
              <a:t>6-46</a:t>
            </a:r>
          </a:p>
        </p:txBody>
      </p:sp>
      <p:sp>
        <p:nvSpPr>
          <p:cNvPr id="13" name="Text Box 5"/>
          <p:cNvSpPr txBox="1">
            <a:spLocks noChangeArrowheads="1"/>
          </p:cNvSpPr>
          <p:nvPr/>
        </p:nvSpPr>
        <p:spPr bwMode="auto">
          <a:xfrm>
            <a:off x="676005" y="5725567"/>
            <a:ext cx="4541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ES" altLang="es-ES" sz="1600" dirty="0" err="1"/>
              <a:t>Inactivating</a:t>
            </a:r>
            <a:r>
              <a:rPr lang="es-ES" altLang="es-ES" sz="1600" dirty="0"/>
              <a:t> “</a:t>
            </a:r>
            <a:r>
              <a:rPr lang="es-ES" altLang="es-ES" sz="1600" dirty="0" err="1"/>
              <a:t>ball</a:t>
            </a:r>
            <a:r>
              <a:rPr lang="es-ES" altLang="es-ES" sz="1600" dirty="0"/>
              <a:t>”:  </a:t>
            </a:r>
            <a:r>
              <a:rPr lang="es-ES" altLang="es-ES" sz="1600" b="1" dirty="0"/>
              <a:t> H</a:t>
            </a:r>
            <a:r>
              <a:rPr lang="es-ES" altLang="es-ES" sz="1600" b="1" baseline="-20000" dirty="0"/>
              <a:t>2</a:t>
            </a:r>
            <a:r>
              <a:rPr lang="es-ES" altLang="es-ES" sz="1600" b="1" dirty="0"/>
              <a:t>N-MAAVAG</a:t>
            </a:r>
            <a:r>
              <a:rPr lang="es-ES" altLang="es-ES" sz="1600" b="1" u="sng" dirty="0"/>
              <a:t>L</a:t>
            </a:r>
            <a:r>
              <a:rPr lang="es-ES" altLang="es-ES" sz="1600" b="1" dirty="0"/>
              <a:t>YGLEDRQHRKKQ</a:t>
            </a:r>
          </a:p>
          <a:p>
            <a:pPr eaLnBrk="0" hangingPunct="0"/>
            <a:r>
              <a:rPr lang="es-ES" altLang="es-ES" sz="1600" dirty="0"/>
              <a:t>(</a:t>
            </a:r>
            <a:r>
              <a:rPr lang="es-ES" altLang="es-ES" sz="1600" dirty="0" err="1"/>
              <a:t>Aldrich</a:t>
            </a:r>
            <a:r>
              <a:rPr lang="es-ES" altLang="es-ES" sz="1600" dirty="0"/>
              <a:t> et al, </a:t>
            </a:r>
            <a:r>
              <a:rPr lang="es-ES" altLang="es-ES" sz="1600" i="1" dirty="0" err="1"/>
              <a:t>Science</a:t>
            </a:r>
            <a:r>
              <a:rPr lang="es-ES" altLang="es-ES" sz="1600" dirty="0"/>
              <a:t> 1991)</a:t>
            </a:r>
          </a:p>
        </p:txBody>
      </p:sp>
    </p:spTree>
    <p:extLst>
      <p:ext uri="{BB962C8B-B14F-4D97-AF65-F5344CB8AC3E}">
        <p14:creationId xmlns:p14="http://schemas.microsoft.com/office/powerpoint/2010/main" val="3355435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New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150" y="3573463"/>
            <a:ext cx="29972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263171" name="Picture 3" descr="New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6600" y="1484313"/>
            <a:ext cx="2859088" cy="1436687"/>
          </a:xfrm>
          <a:prstGeom prst="rect">
            <a:avLst/>
          </a:prstGeom>
          <a:noFill/>
          <a:extLst>
            <a:ext uri="{909E8E84-426E-40DD-AFC4-6F175D3DCCD1}">
              <a14:hiddenFill xmlns:a14="http://schemas.microsoft.com/office/drawing/2010/main">
                <a:solidFill>
                  <a:srgbClr val="FFFFFF"/>
                </a:solidFill>
              </a14:hiddenFill>
            </a:ext>
          </a:extLst>
        </p:spPr>
      </p:pic>
      <p:pic>
        <p:nvPicPr>
          <p:cNvPr id="263172" name="Picture 4" descr="New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1150" y="1484313"/>
            <a:ext cx="2997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63173" name="Picture 5" descr="New_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6600" y="3573463"/>
            <a:ext cx="2859088" cy="1460500"/>
          </a:xfrm>
          <a:prstGeom prst="rect">
            <a:avLst/>
          </a:prstGeom>
          <a:noFill/>
          <a:extLst>
            <a:ext uri="{909E8E84-426E-40DD-AFC4-6F175D3DCCD1}">
              <a14:hiddenFill xmlns:a14="http://schemas.microsoft.com/office/drawing/2010/main">
                <a:solidFill>
                  <a:srgbClr val="FFFFFF"/>
                </a:solidFill>
              </a14:hiddenFill>
            </a:ext>
          </a:extLst>
        </p:spPr>
      </p:pic>
      <p:sp>
        <p:nvSpPr>
          <p:cNvPr id="263174" name="Text Box 6"/>
          <p:cNvSpPr txBox="1">
            <a:spLocks noChangeArrowheads="1"/>
          </p:cNvSpPr>
          <p:nvPr/>
        </p:nvSpPr>
        <p:spPr bwMode="auto">
          <a:xfrm>
            <a:off x="1116014" y="207963"/>
            <a:ext cx="72723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s-ES" sz="2400" dirty="0">
                <a:solidFill>
                  <a:srgbClr val="0000FF"/>
                </a:solidFill>
              </a:rPr>
              <a:t>Modulation of </a:t>
            </a:r>
            <a:r>
              <a:rPr lang="en-US" altLang="es-ES" sz="2400" dirty="0" err="1" smtClean="0">
                <a:solidFill>
                  <a:srgbClr val="0000FF"/>
                </a:solidFill>
              </a:rPr>
              <a:t>KcsA</a:t>
            </a:r>
            <a:r>
              <a:rPr lang="en-US" altLang="es-ES" sz="2400" dirty="0" smtClean="0">
                <a:solidFill>
                  <a:srgbClr val="0000FF"/>
                </a:solidFill>
              </a:rPr>
              <a:t>, a prokaryotic channel </a:t>
            </a:r>
            <a:r>
              <a:rPr lang="en-US" altLang="es-ES" sz="2400" dirty="0">
                <a:solidFill>
                  <a:srgbClr val="0000FF"/>
                </a:solidFill>
              </a:rPr>
              <a:t>by eukaryotic peptide </a:t>
            </a:r>
            <a:r>
              <a:rPr lang="en-US" altLang="es-ES" sz="2400" dirty="0" smtClean="0">
                <a:solidFill>
                  <a:srgbClr val="0000FF"/>
                </a:solidFill>
              </a:rPr>
              <a:t>ligands: The </a:t>
            </a:r>
            <a:r>
              <a:rPr lang="en-US" altLang="es-ES" sz="2400" i="1" dirty="0">
                <a:solidFill>
                  <a:srgbClr val="0000FF"/>
                </a:solidFill>
              </a:rPr>
              <a:t>Shaker</a:t>
            </a:r>
            <a:r>
              <a:rPr lang="en-US" altLang="es-ES" sz="2400" dirty="0">
                <a:solidFill>
                  <a:srgbClr val="0000FF"/>
                </a:solidFill>
              </a:rPr>
              <a:t> B peptide connection</a:t>
            </a:r>
          </a:p>
        </p:txBody>
      </p:sp>
      <p:sp>
        <p:nvSpPr>
          <p:cNvPr id="263175" name="Text Box 7"/>
          <p:cNvSpPr txBox="1">
            <a:spLocks noChangeArrowheads="1"/>
          </p:cNvSpPr>
          <p:nvPr/>
        </p:nvSpPr>
        <p:spPr bwMode="auto">
          <a:xfrm>
            <a:off x="3060700" y="6237288"/>
            <a:ext cx="3167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s-ES" sz="1400"/>
              <a:t>Molina et al</a:t>
            </a:r>
            <a:r>
              <a:rPr lang="en-GB" altLang="es-ES" sz="1400" i="1"/>
              <a:t>. J. Biol. Chem.</a:t>
            </a:r>
            <a:r>
              <a:rPr lang="en-GB" altLang="es-ES" sz="1400"/>
              <a:t> (2008)</a:t>
            </a:r>
            <a:endParaRPr lang="en-US" altLang="es-ES" sz="1400"/>
          </a:p>
        </p:txBody>
      </p:sp>
      <p:sp>
        <p:nvSpPr>
          <p:cNvPr id="263176" name="Text Box 8"/>
          <p:cNvSpPr txBox="1">
            <a:spLocks noChangeArrowheads="1"/>
          </p:cNvSpPr>
          <p:nvPr/>
        </p:nvSpPr>
        <p:spPr bwMode="auto">
          <a:xfrm>
            <a:off x="765175" y="5661025"/>
            <a:ext cx="7545388" cy="3365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600"/>
              <a:t>Inactivation of KcsA by ShB peptide was associated to the uncoupling of channels</a:t>
            </a:r>
          </a:p>
        </p:txBody>
      </p:sp>
      <p:grpSp>
        <p:nvGrpSpPr>
          <p:cNvPr id="263278" name="Group 110"/>
          <p:cNvGrpSpPr>
            <a:grpSpLocks/>
          </p:cNvGrpSpPr>
          <p:nvPr/>
        </p:nvGrpSpPr>
        <p:grpSpPr bwMode="auto">
          <a:xfrm>
            <a:off x="468313" y="2178050"/>
            <a:ext cx="935037" cy="2259013"/>
            <a:chOff x="204" y="1071"/>
            <a:chExt cx="589" cy="1423"/>
          </a:xfrm>
        </p:grpSpPr>
        <p:grpSp>
          <p:nvGrpSpPr>
            <p:cNvPr id="263276" name="Group 108"/>
            <p:cNvGrpSpPr>
              <a:grpSpLocks/>
            </p:cNvGrpSpPr>
            <p:nvPr/>
          </p:nvGrpSpPr>
          <p:grpSpPr bwMode="auto">
            <a:xfrm>
              <a:off x="204" y="1071"/>
              <a:ext cx="589" cy="1086"/>
              <a:chOff x="150" y="1693"/>
              <a:chExt cx="458" cy="747"/>
            </a:xfrm>
          </p:grpSpPr>
          <p:grpSp>
            <p:nvGrpSpPr>
              <p:cNvPr id="263230" name="Group 62"/>
              <p:cNvGrpSpPr>
                <a:grpSpLocks/>
              </p:cNvGrpSpPr>
              <p:nvPr/>
            </p:nvGrpSpPr>
            <p:grpSpPr bwMode="auto">
              <a:xfrm>
                <a:off x="150" y="1693"/>
                <a:ext cx="458" cy="576"/>
                <a:chOff x="4805" y="3302"/>
                <a:chExt cx="458" cy="523"/>
              </a:xfrm>
            </p:grpSpPr>
            <p:sp>
              <p:nvSpPr>
                <p:cNvPr id="263231" name="Line 63"/>
                <p:cNvSpPr>
                  <a:spLocks noChangeShapeType="1"/>
                </p:cNvSpPr>
                <p:nvPr/>
              </p:nvSpPr>
              <p:spPr bwMode="auto">
                <a:xfrm flipV="1">
                  <a:off x="5175" y="3302"/>
                  <a:ext cx="88" cy="5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32" name="Line 64"/>
                <p:cNvSpPr>
                  <a:spLocks noChangeShapeType="1"/>
                </p:cNvSpPr>
                <p:nvPr/>
              </p:nvSpPr>
              <p:spPr bwMode="auto">
                <a:xfrm flipH="1" flipV="1">
                  <a:off x="4805" y="3304"/>
                  <a:ext cx="73" cy="5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263236" name="Freeform 68"/>
              <p:cNvSpPr>
                <a:spLocks/>
              </p:cNvSpPr>
              <p:nvPr/>
            </p:nvSpPr>
            <p:spPr bwMode="auto">
              <a:xfrm>
                <a:off x="358" y="2172"/>
                <a:ext cx="131" cy="268"/>
              </a:xfrm>
              <a:custGeom>
                <a:avLst/>
                <a:gdLst>
                  <a:gd name="T0" fmla="*/ 0 w 1103"/>
                  <a:gd name="T1" fmla="*/ 1095 h 2056"/>
                  <a:gd name="T2" fmla="*/ 227 w 1103"/>
                  <a:gd name="T3" fmla="*/ 1050 h 2056"/>
                  <a:gd name="T4" fmla="*/ 317 w 1103"/>
                  <a:gd name="T5" fmla="*/ 914 h 2056"/>
                  <a:gd name="T6" fmla="*/ 272 w 1103"/>
                  <a:gd name="T7" fmla="*/ 551 h 2056"/>
                  <a:gd name="T8" fmla="*/ 227 w 1103"/>
                  <a:gd name="T9" fmla="*/ 233 h 2056"/>
                  <a:gd name="T10" fmla="*/ 317 w 1103"/>
                  <a:gd name="T11" fmla="*/ 52 h 2056"/>
                  <a:gd name="T12" fmla="*/ 453 w 1103"/>
                  <a:gd name="T13" fmla="*/ 52 h 2056"/>
                  <a:gd name="T14" fmla="*/ 544 w 1103"/>
                  <a:gd name="T15" fmla="*/ 233 h 2056"/>
                  <a:gd name="T16" fmla="*/ 544 w 1103"/>
                  <a:gd name="T17" fmla="*/ 415 h 2056"/>
                  <a:gd name="T18" fmla="*/ 590 w 1103"/>
                  <a:gd name="T19" fmla="*/ 460 h 2056"/>
                  <a:gd name="T20" fmla="*/ 635 w 1103"/>
                  <a:gd name="T21" fmla="*/ 415 h 2056"/>
                  <a:gd name="T22" fmla="*/ 635 w 1103"/>
                  <a:gd name="T23" fmla="*/ 279 h 2056"/>
                  <a:gd name="T24" fmla="*/ 680 w 1103"/>
                  <a:gd name="T25" fmla="*/ 97 h 2056"/>
                  <a:gd name="T26" fmla="*/ 771 w 1103"/>
                  <a:gd name="T27" fmla="*/ 7 h 2056"/>
                  <a:gd name="T28" fmla="*/ 907 w 1103"/>
                  <a:gd name="T29" fmla="*/ 52 h 2056"/>
                  <a:gd name="T30" fmla="*/ 952 w 1103"/>
                  <a:gd name="T31" fmla="*/ 279 h 2056"/>
                  <a:gd name="T32" fmla="*/ 907 w 1103"/>
                  <a:gd name="T33" fmla="*/ 642 h 2056"/>
                  <a:gd name="T34" fmla="*/ 771 w 1103"/>
                  <a:gd name="T35" fmla="*/ 959 h 2056"/>
                  <a:gd name="T36" fmla="*/ 590 w 1103"/>
                  <a:gd name="T37" fmla="*/ 1277 h 2056"/>
                  <a:gd name="T38" fmla="*/ 635 w 1103"/>
                  <a:gd name="T39" fmla="*/ 1458 h 2056"/>
                  <a:gd name="T40" fmla="*/ 952 w 1103"/>
                  <a:gd name="T41" fmla="*/ 1503 h 2056"/>
                  <a:gd name="T42" fmla="*/ 1088 w 1103"/>
                  <a:gd name="T43" fmla="*/ 1594 h 2056"/>
                  <a:gd name="T44" fmla="*/ 1043 w 1103"/>
                  <a:gd name="T45" fmla="*/ 1730 h 2056"/>
                  <a:gd name="T46" fmla="*/ 862 w 1103"/>
                  <a:gd name="T47" fmla="*/ 1776 h 2056"/>
                  <a:gd name="T48" fmla="*/ 680 w 1103"/>
                  <a:gd name="T49" fmla="*/ 1821 h 2056"/>
                  <a:gd name="T50" fmla="*/ 590 w 1103"/>
                  <a:gd name="T51" fmla="*/ 1912 h 2056"/>
                  <a:gd name="T52" fmla="*/ 635 w 1103"/>
                  <a:gd name="T53" fmla="*/ 2002 h 2056"/>
                  <a:gd name="T54" fmla="*/ 816 w 1103"/>
                  <a:gd name="T55" fmla="*/ 2048 h 2056"/>
                  <a:gd name="T56" fmla="*/ 952 w 1103"/>
                  <a:gd name="T57" fmla="*/ 2048 h 2056"/>
                  <a:gd name="T58" fmla="*/ 1088 w 1103"/>
                  <a:gd name="T59" fmla="*/ 204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3" h="2056">
                    <a:moveTo>
                      <a:pt x="0" y="1095"/>
                    </a:moveTo>
                    <a:cubicBezTo>
                      <a:pt x="87" y="1087"/>
                      <a:pt x="174" y="1080"/>
                      <a:pt x="227" y="1050"/>
                    </a:cubicBezTo>
                    <a:cubicBezTo>
                      <a:pt x="280" y="1020"/>
                      <a:pt x="310" y="997"/>
                      <a:pt x="317" y="914"/>
                    </a:cubicBezTo>
                    <a:cubicBezTo>
                      <a:pt x="324" y="831"/>
                      <a:pt x="287" y="664"/>
                      <a:pt x="272" y="551"/>
                    </a:cubicBezTo>
                    <a:cubicBezTo>
                      <a:pt x="257" y="438"/>
                      <a:pt x="220" y="316"/>
                      <a:pt x="227" y="233"/>
                    </a:cubicBezTo>
                    <a:cubicBezTo>
                      <a:pt x="234" y="150"/>
                      <a:pt x="279" y="82"/>
                      <a:pt x="317" y="52"/>
                    </a:cubicBezTo>
                    <a:cubicBezTo>
                      <a:pt x="355" y="22"/>
                      <a:pt x="415" y="22"/>
                      <a:pt x="453" y="52"/>
                    </a:cubicBezTo>
                    <a:cubicBezTo>
                      <a:pt x="491" y="82"/>
                      <a:pt x="529" y="173"/>
                      <a:pt x="544" y="233"/>
                    </a:cubicBezTo>
                    <a:cubicBezTo>
                      <a:pt x="559" y="293"/>
                      <a:pt x="536" y="377"/>
                      <a:pt x="544" y="415"/>
                    </a:cubicBezTo>
                    <a:cubicBezTo>
                      <a:pt x="552" y="453"/>
                      <a:pt x="575" y="460"/>
                      <a:pt x="590" y="460"/>
                    </a:cubicBezTo>
                    <a:cubicBezTo>
                      <a:pt x="605" y="460"/>
                      <a:pt x="628" y="445"/>
                      <a:pt x="635" y="415"/>
                    </a:cubicBezTo>
                    <a:cubicBezTo>
                      <a:pt x="642" y="385"/>
                      <a:pt x="628" y="332"/>
                      <a:pt x="635" y="279"/>
                    </a:cubicBezTo>
                    <a:cubicBezTo>
                      <a:pt x="642" y="226"/>
                      <a:pt x="657" y="142"/>
                      <a:pt x="680" y="97"/>
                    </a:cubicBezTo>
                    <a:cubicBezTo>
                      <a:pt x="703" y="52"/>
                      <a:pt x="733" y="14"/>
                      <a:pt x="771" y="7"/>
                    </a:cubicBezTo>
                    <a:cubicBezTo>
                      <a:pt x="809" y="0"/>
                      <a:pt x="877" y="7"/>
                      <a:pt x="907" y="52"/>
                    </a:cubicBezTo>
                    <a:cubicBezTo>
                      <a:pt x="937" y="97"/>
                      <a:pt x="952" y="181"/>
                      <a:pt x="952" y="279"/>
                    </a:cubicBezTo>
                    <a:cubicBezTo>
                      <a:pt x="952" y="377"/>
                      <a:pt x="937" y="529"/>
                      <a:pt x="907" y="642"/>
                    </a:cubicBezTo>
                    <a:cubicBezTo>
                      <a:pt x="877" y="755"/>
                      <a:pt x="824" y="853"/>
                      <a:pt x="771" y="959"/>
                    </a:cubicBezTo>
                    <a:cubicBezTo>
                      <a:pt x="718" y="1065"/>
                      <a:pt x="613" y="1194"/>
                      <a:pt x="590" y="1277"/>
                    </a:cubicBezTo>
                    <a:cubicBezTo>
                      <a:pt x="567" y="1360"/>
                      <a:pt x="575" y="1420"/>
                      <a:pt x="635" y="1458"/>
                    </a:cubicBezTo>
                    <a:cubicBezTo>
                      <a:pt x="695" y="1496"/>
                      <a:pt x="877" y="1480"/>
                      <a:pt x="952" y="1503"/>
                    </a:cubicBezTo>
                    <a:cubicBezTo>
                      <a:pt x="1027" y="1526"/>
                      <a:pt x="1073" y="1556"/>
                      <a:pt x="1088" y="1594"/>
                    </a:cubicBezTo>
                    <a:cubicBezTo>
                      <a:pt x="1103" y="1632"/>
                      <a:pt x="1080" y="1700"/>
                      <a:pt x="1043" y="1730"/>
                    </a:cubicBezTo>
                    <a:cubicBezTo>
                      <a:pt x="1006" y="1760"/>
                      <a:pt x="922" y="1761"/>
                      <a:pt x="862" y="1776"/>
                    </a:cubicBezTo>
                    <a:cubicBezTo>
                      <a:pt x="802" y="1791"/>
                      <a:pt x="725" y="1798"/>
                      <a:pt x="680" y="1821"/>
                    </a:cubicBezTo>
                    <a:cubicBezTo>
                      <a:pt x="635" y="1844"/>
                      <a:pt x="597" y="1882"/>
                      <a:pt x="590" y="1912"/>
                    </a:cubicBezTo>
                    <a:cubicBezTo>
                      <a:pt x="583" y="1942"/>
                      <a:pt x="598" y="1979"/>
                      <a:pt x="635" y="2002"/>
                    </a:cubicBezTo>
                    <a:cubicBezTo>
                      <a:pt x="672" y="2025"/>
                      <a:pt x="763" y="2040"/>
                      <a:pt x="816" y="2048"/>
                    </a:cubicBezTo>
                    <a:cubicBezTo>
                      <a:pt x="869" y="2056"/>
                      <a:pt x="907" y="2048"/>
                      <a:pt x="952" y="2048"/>
                    </a:cubicBezTo>
                    <a:cubicBezTo>
                      <a:pt x="997" y="2048"/>
                      <a:pt x="1042" y="2048"/>
                      <a:pt x="1088" y="20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37" name="Freeform 69"/>
              <p:cNvSpPr>
                <a:spLocks/>
              </p:cNvSpPr>
              <p:nvPr/>
            </p:nvSpPr>
            <p:spPr bwMode="auto">
              <a:xfrm>
                <a:off x="249" y="2172"/>
                <a:ext cx="131" cy="268"/>
              </a:xfrm>
              <a:custGeom>
                <a:avLst/>
                <a:gdLst>
                  <a:gd name="T0" fmla="*/ 0 w 1103"/>
                  <a:gd name="T1" fmla="*/ 1095 h 2056"/>
                  <a:gd name="T2" fmla="*/ 227 w 1103"/>
                  <a:gd name="T3" fmla="*/ 1050 h 2056"/>
                  <a:gd name="T4" fmla="*/ 317 w 1103"/>
                  <a:gd name="T5" fmla="*/ 914 h 2056"/>
                  <a:gd name="T6" fmla="*/ 272 w 1103"/>
                  <a:gd name="T7" fmla="*/ 551 h 2056"/>
                  <a:gd name="T8" fmla="*/ 227 w 1103"/>
                  <a:gd name="T9" fmla="*/ 233 h 2056"/>
                  <a:gd name="T10" fmla="*/ 317 w 1103"/>
                  <a:gd name="T11" fmla="*/ 52 h 2056"/>
                  <a:gd name="T12" fmla="*/ 453 w 1103"/>
                  <a:gd name="T13" fmla="*/ 52 h 2056"/>
                  <a:gd name="T14" fmla="*/ 544 w 1103"/>
                  <a:gd name="T15" fmla="*/ 233 h 2056"/>
                  <a:gd name="T16" fmla="*/ 544 w 1103"/>
                  <a:gd name="T17" fmla="*/ 415 h 2056"/>
                  <a:gd name="T18" fmla="*/ 590 w 1103"/>
                  <a:gd name="T19" fmla="*/ 460 h 2056"/>
                  <a:gd name="T20" fmla="*/ 635 w 1103"/>
                  <a:gd name="T21" fmla="*/ 415 h 2056"/>
                  <a:gd name="T22" fmla="*/ 635 w 1103"/>
                  <a:gd name="T23" fmla="*/ 279 h 2056"/>
                  <a:gd name="T24" fmla="*/ 680 w 1103"/>
                  <a:gd name="T25" fmla="*/ 97 h 2056"/>
                  <a:gd name="T26" fmla="*/ 771 w 1103"/>
                  <a:gd name="T27" fmla="*/ 7 h 2056"/>
                  <a:gd name="T28" fmla="*/ 907 w 1103"/>
                  <a:gd name="T29" fmla="*/ 52 h 2056"/>
                  <a:gd name="T30" fmla="*/ 952 w 1103"/>
                  <a:gd name="T31" fmla="*/ 279 h 2056"/>
                  <a:gd name="T32" fmla="*/ 907 w 1103"/>
                  <a:gd name="T33" fmla="*/ 642 h 2056"/>
                  <a:gd name="T34" fmla="*/ 771 w 1103"/>
                  <a:gd name="T35" fmla="*/ 959 h 2056"/>
                  <a:gd name="T36" fmla="*/ 590 w 1103"/>
                  <a:gd name="T37" fmla="*/ 1277 h 2056"/>
                  <a:gd name="T38" fmla="*/ 635 w 1103"/>
                  <a:gd name="T39" fmla="*/ 1458 h 2056"/>
                  <a:gd name="T40" fmla="*/ 952 w 1103"/>
                  <a:gd name="T41" fmla="*/ 1503 h 2056"/>
                  <a:gd name="T42" fmla="*/ 1088 w 1103"/>
                  <a:gd name="T43" fmla="*/ 1594 h 2056"/>
                  <a:gd name="T44" fmla="*/ 1043 w 1103"/>
                  <a:gd name="T45" fmla="*/ 1730 h 2056"/>
                  <a:gd name="T46" fmla="*/ 862 w 1103"/>
                  <a:gd name="T47" fmla="*/ 1776 h 2056"/>
                  <a:gd name="T48" fmla="*/ 680 w 1103"/>
                  <a:gd name="T49" fmla="*/ 1821 h 2056"/>
                  <a:gd name="T50" fmla="*/ 590 w 1103"/>
                  <a:gd name="T51" fmla="*/ 1912 h 2056"/>
                  <a:gd name="T52" fmla="*/ 635 w 1103"/>
                  <a:gd name="T53" fmla="*/ 2002 h 2056"/>
                  <a:gd name="T54" fmla="*/ 816 w 1103"/>
                  <a:gd name="T55" fmla="*/ 2048 h 2056"/>
                  <a:gd name="T56" fmla="*/ 952 w 1103"/>
                  <a:gd name="T57" fmla="*/ 2048 h 2056"/>
                  <a:gd name="T58" fmla="*/ 1088 w 1103"/>
                  <a:gd name="T59" fmla="*/ 2048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3" h="2056">
                    <a:moveTo>
                      <a:pt x="0" y="1095"/>
                    </a:moveTo>
                    <a:cubicBezTo>
                      <a:pt x="87" y="1087"/>
                      <a:pt x="174" y="1080"/>
                      <a:pt x="227" y="1050"/>
                    </a:cubicBezTo>
                    <a:cubicBezTo>
                      <a:pt x="280" y="1020"/>
                      <a:pt x="310" y="997"/>
                      <a:pt x="317" y="914"/>
                    </a:cubicBezTo>
                    <a:cubicBezTo>
                      <a:pt x="324" y="831"/>
                      <a:pt x="287" y="664"/>
                      <a:pt x="272" y="551"/>
                    </a:cubicBezTo>
                    <a:cubicBezTo>
                      <a:pt x="257" y="438"/>
                      <a:pt x="220" y="316"/>
                      <a:pt x="227" y="233"/>
                    </a:cubicBezTo>
                    <a:cubicBezTo>
                      <a:pt x="234" y="150"/>
                      <a:pt x="279" y="82"/>
                      <a:pt x="317" y="52"/>
                    </a:cubicBezTo>
                    <a:cubicBezTo>
                      <a:pt x="355" y="22"/>
                      <a:pt x="415" y="22"/>
                      <a:pt x="453" y="52"/>
                    </a:cubicBezTo>
                    <a:cubicBezTo>
                      <a:pt x="491" y="82"/>
                      <a:pt x="529" y="173"/>
                      <a:pt x="544" y="233"/>
                    </a:cubicBezTo>
                    <a:cubicBezTo>
                      <a:pt x="559" y="293"/>
                      <a:pt x="536" y="377"/>
                      <a:pt x="544" y="415"/>
                    </a:cubicBezTo>
                    <a:cubicBezTo>
                      <a:pt x="552" y="453"/>
                      <a:pt x="575" y="460"/>
                      <a:pt x="590" y="460"/>
                    </a:cubicBezTo>
                    <a:cubicBezTo>
                      <a:pt x="605" y="460"/>
                      <a:pt x="628" y="445"/>
                      <a:pt x="635" y="415"/>
                    </a:cubicBezTo>
                    <a:cubicBezTo>
                      <a:pt x="642" y="385"/>
                      <a:pt x="628" y="332"/>
                      <a:pt x="635" y="279"/>
                    </a:cubicBezTo>
                    <a:cubicBezTo>
                      <a:pt x="642" y="226"/>
                      <a:pt x="657" y="142"/>
                      <a:pt x="680" y="97"/>
                    </a:cubicBezTo>
                    <a:cubicBezTo>
                      <a:pt x="703" y="52"/>
                      <a:pt x="733" y="14"/>
                      <a:pt x="771" y="7"/>
                    </a:cubicBezTo>
                    <a:cubicBezTo>
                      <a:pt x="809" y="0"/>
                      <a:pt x="877" y="7"/>
                      <a:pt x="907" y="52"/>
                    </a:cubicBezTo>
                    <a:cubicBezTo>
                      <a:pt x="937" y="97"/>
                      <a:pt x="952" y="181"/>
                      <a:pt x="952" y="279"/>
                    </a:cubicBezTo>
                    <a:cubicBezTo>
                      <a:pt x="952" y="377"/>
                      <a:pt x="937" y="529"/>
                      <a:pt x="907" y="642"/>
                    </a:cubicBezTo>
                    <a:cubicBezTo>
                      <a:pt x="877" y="755"/>
                      <a:pt x="824" y="853"/>
                      <a:pt x="771" y="959"/>
                    </a:cubicBezTo>
                    <a:cubicBezTo>
                      <a:pt x="718" y="1065"/>
                      <a:pt x="613" y="1194"/>
                      <a:pt x="590" y="1277"/>
                    </a:cubicBezTo>
                    <a:cubicBezTo>
                      <a:pt x="567" y="1360"/>
                      <a:pt x="575" y="1420"/>
                      <a:pt x="635" y="1458"/>
                    </a:cubicBezTo>
                    <a:cubicBezTo>
                      <a:pt x="695" y="1496"/>
                      <a:pt x="877" y="1480"/>
                      <a:pt x="952" y="1503"/>
                    </a:cubicBezTo>
                    <a:cubicBezTo>
                      <a:pt x="1027" y="1526"/>
                      <a:pt x="1073" y="1556"/>
                      <a:pt x="1088" y="1594"/>
                    </a:cubicBezTo>
                    <a:cubicBezTo>
                      <a:pt x="1103" y="1632"/>
                      <a:pt x="1080" y="1700"/>
                      <a:pt x="1043" y="1730"/>
                    </a:cubicBezTo>
                    <a:cubicBezTo>
                      <a:pt x="1006" y="1760"/>
                      <a:pt x="922" y="1761"/>
                      <a:pt x="862" y="1776"/>
                    </a:cubicBezTo>
                    <a:cubicBezTo>
                      <a:pt x="802" y="1791"/>
                      <a:pt x="725" y="1798"/>
                      <a:pt x="680" y="1821"/>
                    </a:cubicBezTo>
                    <a:cubicBezTo>
                      <a:pt x="635" y="1844"/>
                      <a:pt x="597" y="1882"/>
                      <a:pt x="590" y="1912"/>
                    </a:cubicBezTo>
                    <a:cubicBezTo>
                      <a:pt x="583" y="1942"/>
                      <a:pt x="598" y="1979"/>
                      <a:pt x="635" y="2002"/>
                    </a:cubicBezTo>
                    <a:cubicBezTo>
                      <a:pt x="672" y="2025"/>
                      <a:pt x="763" y="2040"/>
                      <a:pt x="816" y="2048"/>
                    </a:cubicBezTo>
                    <a:cubicBezTo>
                      <a:pt x="869" y="2056"/>
                      <a:pt x="907" y="2048"/>
                      <a:pt x="952" y="2048"/>
                    </a:cubicBezTo>
                    <a:cubicBezTo>
                      <a:pt x="997" y="2048"/>
                      <a:pt x="1042" y="2048"/>
                      <a:pt x="1088" y="20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263239" name="Group 71"/>
              <p:cNvGrpSpPr>
                <a:grpSpLocks/>
              </p:cNvGrpSpPr>
              <p:nvPr/>
            </p:nvGrpSpPr>
            <p:grpSpPr bwMode="auto">
              <a:xfrm>
                <a:off x="215" y="2154"/>
                <a:ext cx="317" cy="161"/>
                <a:chOff x="1157" y="1549"/>
                <a:chExt cx="544" cy="281"/>
              </a:xfrm>
            </p:grpSpPr>
            <p:grpSp>
              <p:nvGrpSpPr>
                <p:cNvPr id="263240" name="Group 72"/>
                <p:cNvGrpSpPr>
                  <a:grpSpLocks/>
                </p:cNvGrpSpPr>
                <p:nvPr/>
              </p:nvGrpSpPr>
              <p:grpSpPr bwMode="auto">
                <a:xfrm>
                  <a:off x="1157" y="1582"/>
                  <a:ext cx="544" cy="91"/>
                  <a:chOff x="1157" y="1570"/>
                  <a:chExt cx="544" cy="91"/>
                </a:xfrm>
              </p:grpSpPr>
              <p:sp>
                <p:nvSpPr>
                  <p:cNvPr id="263241" name="Oval 73"/>
                  <p:cNvSpPr>
                    <a:spLocks noChangeArrowheads="1"/>
                  </p:cNvSpPr>
                  <p:nvPr/>
                </p:nvSpPr>
                <p:spPr bwMode="auto">
                  <a:xfrm>
                    <a:off x="1157" y="1570"/>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42" name="Oval 74"/>
                  <p:cNvSpPr>
                    <a:spLocks noChangeArrowheads="1"/>
                  </p:cNvSpPr>
                  <p:nvPr/>
                </p:nvSpPr>
                <p:spPr bwMode="auto">
                  <a:xfrm>
                    <a:off x="1202" y="1570"/>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43" name="Oval 75"/>
                  <p:cNvSpPr>
                    <a:spLocks noChangeArrowheads="1"/>
                  </p:cNvSpPr>
                  <p:nvPr/>
                </p:nvSpPr>
                <p:spPr bwMode="auto">
                  <a:xfrm>
                    <a:off x="1405" y="1570"/>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44" name="Oval 76"/>
                  <p:cNvSpPr>
                    <a:spLocks noChangeArrowheads="1"/>
                  </p:cNvSpPr>
                  <p:nvPr/>
                </p:nvSpPr>
                <p:spPr bwMode="auto">
                  <a:xfrm>
                    <a:off x="1565" y="1570"/>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45" name="Oval 77"/>
                  <p:cNvSpPr>
                    <a:spLocks noChangeArrowheads="1"/>
                  </p:cNvSpPr>
                  <p:nvPr/>
                </p:nvSpPr>
                <p:spPr bwMode="auto">
                  <a:xfrm>
                    <a:off x="1610" y="1570"/>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46" name="Oval 78"/>
                  <p:cNvSpPr>
                    <a:spLocks noChangeArrowheads="1"/>
                  </p:cNvSpPr>
                  <p:nvPr/>
                </p:nvSpPr>
                <p:spPr bwMode="auto">
                  <a:xfrm>
                    <a:off x="1656" y="1570"/>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47" name="Oval 79"/>
                  <p:cNvSpPr>
                    <a:spLocks noChangeArrowheads="1"/>
                  </p:cNvSpPr>
                  <p:nvPr/>
                </p:nvSpPr>
                <p:spPr bwMode="auto">
                  <a:xfrm>
                    <a:off x="1247" y="1570"/>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48" name="Line 80"/>
                  <p:cNvSpPr>
                    <a:spLocks noChangeShapeType="1"/>
                  </p:cNvSpPr>
                  <p:nvPr/>
                </p:nvSpPr>
                <p:spPr bwMode="auto">
                  <a:xfrm>
                    <a:off x="1178" y="1616"/>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49" name="Line 81"/>
                  <p:cNvSpPr>
                    <a:spLocks noChangeShapeType="1"/>
                  </p:cNvSpPr>
                  <p:nvPr/>
                </p:nvSpPr>
                <p:spPr bwMode="auto">
                  <a:xfrm>
                    <a:off x="1226" y="1616"/>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50" name="Line 82"/>
                  <p:cNvSpPr>
                    <a:spLocks noChangeShapeType="1"/>
                  </p:cNvSpPr>
                  <p:nvPr/>
                </p:nvSpPr>
                <p:spPr bwMode="auto">
                  <a:xfrm>
                    <a:off x="1677" y="1616"/>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51" name="Line 83"/>
                  <p:cNvSpPr>
                    <a:spLocks noChangeShapeType="1"/>
                  </p:cNvSpPr>
                  <p:nvPr/>
                </p:nvSpPr>
                <p:spPr bwMode="auto">
                  <a:xfrm>
                    <a:off x="1634" y="1616"/>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63252" name="Group 84"/>
                <p:cNvGrpSpPr>
                  <a:grpSpLocks/>
                </p:cNvGrpSpPr>
                <p:nvPr/>
              </p:nvGrpSpPr>
              <p:grpSpPr bwMode="auto">
                <a:xfrm>
                  <a:off x="1157" y="1695"/>
                  <a:ext cx="544" cy="91"/>
                  <a:chOff x="1157" y="1707"/>
                  <a:chExt cx="544" cy="91"/>
                </a:xfrm>
              </p:grpSpPr>
              <p:sp>
                <p:nvSpPr>
                  <p:cNvPr id="263253" name="Oval 85"/>
                  <p:cNvSpPr>
                    <a:spLocks noChangeArrowheads="1"/>
                  </p:cNvSpPr>
                  <p:nvPr/>
                </p:nvSpPr>
                <p:spPr bwMode="auto">
                  <a:xfrm>
                    <a:off x="1157" y="1751"/>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54" name="Oval 86"/>
                  <p:cNvSpPr>
                    <a:spLocks noChangeArrowheads="1"/>
                  </p:cNvSpPr>
                  <p:nvPr/>
                </p:nvSpPr>
                <p:spPr bwMode="auto">
                  <a:xfrm>
                    <a:off x="1202" y="1751"/>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55" name="Oval 87"/>
                  <p:cNvSpPr>
                    <a:spLocks noChangeArrowheads="1"/>
                  </p:cNvSpPr>
                  <p:nvPr/>
                </p:nvSpPr>
                <p:spPr bwMode="auto">
                  <a:xfrm>
                    <a:off x="1407" y="1752"/>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56" name="Oval 88"/>
                  <p:cNvSpPr>
                    <a:spLocks noChangeArrowheads="1"/>
                  </p:cNvSpPr>
                  <p:nvPr/>
                </p:nvSpPr>
                <p:spPr bwMode="auto">
                  <a:xfrm>
                    <a:off x="1565" y="1752"/>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57" name="Oval 89"/>
                  <p:cNvSpPr>
                    <a:spLocks noChangeArrowheads="1"/>
                  </p:cNvSpPr>
                  <p:nvPr/>
                </p:nvSpPr>
                <p:spPr bwMode="auto">
                  <a:xfrm>
                    <a:off x="1610" y="1751"/>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58" name="Oval 90"/>
                  <p:cNvSpPr>
                    <a:spLocks noChangeArrowheads="1"/>
                  </p:cNvSpPr>
                  <p:nvPr/>
                </p:nvSpPr>
                <p:spPr bwMode="auto">
                  <a:xfrm>
                    <a:off x="1656" y="1751"/>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59" name="Oval 91"/>
                  <p:cNvSpPr>
                    <a:spLocks noChangeArrowheads="1"/>
                  </p:cNvSpPr>
                  <p:nvPr/>
                </p:nvSpPr>
                <p:spPr bwMode="auto">
                  <a:xfrm>
                    <a:off x="1247" y="1751"/>
                    <a:ext cx="45"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60" name="Line 92"/>
                  <p:cNvSpPr>
                    <a:spLocks noChangeShapeType="1"/>
                  </p:cNvSpPr>
                  <p:nvPr/>
                </p:nvSpPr>
                <p:spPr bwMode="auto">
                  <a:xfrm>
                    <a:off x="1178" y="170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61" name="Line 93"/>
                  <p:cNvSpPr>
                    <a:spLocks noChangeShapeType="1"/>
                  </p:cNvSpPr>
                  <p:nvPr/>
                </p:nvSpPr>
                <p:spPr bwMode="auto">
                  <a:xfrm>
                    <a:off x="1226" y="170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62" name="Line 94"/>
                  <p:cNvSpPr>
                    <a:spLocks noChangeShapeType="1"/>
                  </p:cNvSpPr>
                  <p:nvPr/>
                </p:nvSpPr>
                <p:spPr bwMode="auto">
                  <a:xfrm>
                    <a:off x="1677" y="170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3263" name="Line 95"/>
                  <p:cNvSpPr>
                    <a:spLocks noChangeShapeType="1"/>
                  </p:cNvSpPr>
                  <p:nvPr/>
                </p:nvSpPr>
                <p:spPr bwMode="auto">
                  <a:xfrm>
                    <a:off x="1634" y="1707"/>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63264" name="Group 96"/>
                <p:cNvGrpSpPr>
                  <a:grpSpLocks/>
                </p:cNvGrpSpPr>
                <p:nvPr/>
              </p:nvGrpSpPr>
              <p:grpSpPr bwMode="auto">
                <a:xfrm>
                  <a:off x="1248" y="1549"/>
                  <a:ext cx="362" cy="281"/>
                  <a:chOff x="1248" y="1549"/>
                  <a:chExt cx="362" cy="281"/>
                </a:xfrm>
              </p:grpSpPr>
              <p:grpSp>
                <p:nvGrpSpPr>
                  <p:cNvPr id="263265" name="Group 97"/>
                  <p:cNvGrpSpPr>
                    <a:grpSpLocks/>
                  </p:cNvGrpSpPr>
                  <p:nvPr/>
                </p:nvGrpSpPr>
                <p:grpSpPr bwMode="auto">
                  <a:xfrm>
                    <a:off x="1429" y="1549"/>
                    <a:ext cx="181" cy="276"/>
                    <a:chOff x="975" y="1939"/>
                    <a:chExt cx="181" cy="276"/>
                  </a:xfrm>
                </p:grpSpPr>
                <p:sp>
                  <p:nvSpPr>
                    <p:cNvPr id="263266" name="Oval 98"/>
                    <p:cNvSpPr>
                      <a:spLocks noChangeArrowheads="1"/>
                    </p:cNvSpPr>
                    <p:nvPr/>
                  </p:nvSpPr>
                  <p:spPr bwMode="auto">
                    <a:xfrm>
                      <a:off x="1020" y="1939"/>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67" name="Oval 99"/>
                    <p:cNvSpPr>
                      <a:spLocks noChangeArrowheads="1"/>
                    </p:cNvSpPr>
                    <p:nvPr/>
                  </p:nvSpPr>
                  <p:spPr bwMode="auto">
                    <a:xfrm>
                      <a:off x="1065" y="1961"/>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68" name="Oval 100"/>
                    <p:cNvSpPr>
                      <a:spLocks noChangeArrowheads="1"/>
                    </p:cNvSpPr>
                    <p:nvPr/>
                  </p:nvSpPr>
                  <p:spPr bwMode="auto">
                    <a:xfrm>
                      <a:off x="975" y="1961"/>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69" name="Oval 101"/>
                    <p:cNvSpPr>
                      <a:spLocks noChangeArrowheads="1"/>
                    </p:cNvSpPr>
                    <p:nvPr/>
                  </p:nvSpPr>
                  <p:spPr bwMode="auto">
                    <a:xfrm>
                      <a:off x="1020" y="1987"/>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263270" name="Group 102"/>
                  <p:cNvGrpSpPr>
                    <a:grpSpLocks/>
                  </p:cNvGrpSpPr>
                  <p:nvPr/>
                </p:nvGrpSpPr>
                <p:grpSpPr bwMode="auto">
                  <a:xfrm>
                    <a:off x="1248" y="1554"/>
                    <a:ext cx="181" cy="276"/>
                    <a:chOff x="975" y="1939"/>
                    <a:chExt cx="181" cy="276"/>
                  </a:xfrm>
                </p:grpSpPr>
                <p:sp>
                  <p:nvSpPr>
                    <p:cNvPr id="263271" name="Oval 103"/>
                    <p:cNvSpPr>
                      <a:spLocks noChangeArrowheads="1"/>
                    </p:cNvSpPr>
                    <p:nvPr/>
                  </p:nvSpPr>
                  <p:spPr bwMode="auto">
                    <a:xfrm>
                      <a:off x="1020" y="1939"/>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72" name="Oval 104"/>
                    <p:cNvSpPr>
                      <a:spLocks noChangeArrowheads="1"/>
                    </p:cNvSpPr>
                    <p:nvPr/>
                  </p:nvSpPr>
                  <p:spPr bwMode="auto">
                    <a:xfrm>
                      <a:off x="1065" y="1961"/>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73" name="Oval 105"/>
                    <p:cNvSpPr>
                      <a:spLocks noChangeArrowheads="1"/>
                    </p:cNvSpPr>
                    <p:nvPr/>
                  </p:nvSpPr>
                  <p:spPr bwMode="auto">
                    <a:xfrm>
                      <a:off x="975" y="1961"/>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3274" name="Oval 106"/>
                    <p:cNvSpPr>
                      <a:spLocks noChangeArrowheads="1"/>
                    </p:cNvSpPr>
                    <p:nvPr/>
                  </p:nvSpPr>
                  <p:spPr bwMode="auto">
                    <a:xfrm>
                      <a:off x="1020" y="1987"/>
                      <a:ext cx="91" cy="228"/>
                    </a:xfrm>
                    <a:prstGeom prst="ellipse">
                      <a:avLst/>
                    </a:prstGeom>
                    <a:solidFill>
                      <a:srgbClr val="FF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grpSp>
        <p:sp>
          <p:nvSpPr>
            <p:cNvPr id="263275" name="Rectangle 107"/>
            <p:cNvSpPr>
              <a:spLocks noChangeArrowheads="1"/>
            </p:cNvSpPr>
            <p:nvPr/>
          </p:nvSpPr>
          <p:spPr bwMode="auto">
            <a:xfrm>
              <a:off x="249" y="2168"/>
              <a:ext cx="47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a:latin typeface="Times New Roman" pitchFamily="18" charset="0"/>
                </a:rPr>
                <a:t>+ShB</a:t>
              </a:r>
            </a:p>
            <a:p>
              <a:r>
                <a:rPr lang="es-ES" altLang="es-ES" sz="1400">
                  <a:latin typeface="Times New Roman" pitchFamily="18" charset="0"/>
                </a:rPr>
                <a:t> peptide</a:t>
              </a:r>
            </a:p>
          </p:txBody>
        </p:sp>
      </p:grpSp>
    </p:spTree>
    <p:extLst>
      <p:ext uri="{BB962C8B-B14F-4D97-AF65-F5344CB8AC3E}">
        <p14:creationId xmlns:p14="http://schemas.microsoft.com/office/powerpoint/2010/main" val="2695700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425236" y="5879387"/>
            <a:ext cx="3706689" cy="682811"/>
          </a:xfrm>
          <a:prstGeom prst="rect">
            <a:avLst/>
          </a:prstGeom>
        </p:spPr>
      </p:pic>
      <p:sp>
        <p:nvSpPr>
          <p:cNvPr id="6" name="Text Box 5"/>
          <p:cNvSpPr txBox="1">
            <a:spLocks noGrp="1" noChangeArrowheads="1"/>
          </p:cNvSpPr>
          <p:nvPr>
            <p:ph type="title"/>
          </p:nvPr>
        </p:nvSpPr>
        <p:spPr bwMode="auto">
          <a:xfrm>
            <a:off x="628650" y="165865"/>
            <a:ext cx="78867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altLang="es-ES" sz="2400" dirty="0" err="1" smtClean="0">
                <a:solidFill>
                  <a:srgbClr val="0000FF"/>
                </a:solidFill>
              </a:rPr>
              <a:t>Anionic</a:t>
            </a:r>
            <a:r>
              <a:rPr lang="es-ES" altLang="es-ES" sz="2400" dirty="0" smtClean="0">
                <a:solidFill>
                  <a:srgbClr val="0000FF"/>
                </a:solidFill>
              </a:rPr>
              <a:t> </a:t>
            </a:r>
            <a:r>
              <a:rPr lang="es-ES" altLang="es-ES" sz="2400" dirty="0" err="1" smtClean="0">
                <a:solidFill>
                  <a:srgbClr val="0000FF"/>
                </a:solidFill>
              </a:rPr>
              <a:t>phospholipid</a:t>
            </a:r>
            <a:r>
              <a:rPr lang="es-ES" altLang="es-ES" sz="2400" dirty="0" smtClean="0">
                <a:solidFill>
                  <a:srgbClr val="0000FF"/>
                </a:solidFill>
              </a:rPr>
              <a:t> </a:t>
            </a:r>
            <a:r>
              <a:rPr lang="es-ES" altLang="es-ES" sz="2400" dirty="0" err="1" smtClean="0">
                <a:solidFill>
                  <a:srgbClr val="0000FF"/>
                </a:solidFill>
              </a:rPr>
              <a:t>vesicles</a:t>
            </a:r>
            <a:r>
              <a:rPr lang="es-ES" altLang="es-ES" sz="2400" dirty="0" smtClean="0">
                <a:solidFill>
                  <a:srgbClr val="0000FF"/>
                </a:solidFill>
              </a:rPr>
              <a:t> as </a:t>
            </a:r>
            <a:r>
              <a:rPr lang="es-ES" altLang="es-ES" sz="2400" dirty="0" err="1" smtClean="0">
                <a:solidFill>
                  <a:srgbClr val="0000FF"/>
                </a:solidFill>
              </a:rPr>
              <a:t>model</a:t>
            </a:r>
            <a:r>
              <a:rPr lang="es-ES" altLang="es-ES" sz="2400" dirty="0" smtClean="0">
                <a:solidFill>
                  <a:srgbClr val="0000FF"/>
                </a:solidFill>
              </a:rPr>
              <a:t> targets </a:t>
            </a:r>
            <a:r>
              <a:rPr lang="es-ES" altLang="es-ES" sz="2400" dirty="0" err="1" smtClean="0">
                <a:solidFill>
                  <a:srgbClr val="0000FF"/>
                </a:solidFill>
              </a:rPr>
              <a:t>for</a:t>
            </a:r>
            <a:r>
              <a:rPr lang="es-ES" altLang="es-ES" sz="2400" dirty="0" smtClean="0">
                <a:solidFill>
                  <a:srgbClr val="0000FF"/>
                </a:solidFill>
              </a:rPr>
              <a:t> </a:t>
            </a:r>
            <a:r>
              <a:rPr lang="es-ES" altLang="es-ES" sz="2400" dirty="0" err="1" smtClean="0">
                <a:solidFill>
                  <a:srgbClr val="0000FF"/>
                </a:solidFill>
              </a:rPr>
              <a:t>the</a:t>
            </a:r>
            <a:r>
              <a:rPr lang="es-ES" altLang="es-ES" sz="2400" dirty="0" smtClean="0">
                <a:solidFill>
                  <a:srgbClr val="0000FF"/>
                </a:solidFill>
              </a:rPr>
              <a:t> </a:t>
            </a:r>
            <a:r>
              <a:rPr lang="es-ES" altLang="es-ES" sz="2400" dirty="0" err="1" smtClean="0">
                <a:solidFill>
                  <a:srgbClr val="0000FF"/>
                </a:solidFill>
              </a:rPr>
              <a:t>inactivating</a:t>
            </a:r>
            <a:r>
              <a:rPr lang="es-ES" altLang="es-ES" sz="2400" dirty="0" smtClean="0">
                <a:solidFill>
                  <a:srgbClr val="0000FF"/>
                </a:solidFill>
              </a:rPr>
              <a:t> </a:t>
            </a:r>
            <a:r>
              <a:rPr lang="es-ES" altLang="es-ES" sz="2400" dirty="0" err="1" smtClean="0">
                <a:solidFill>
                  <a:srgbClr val="0000FF"/>
                </a:solidFill>
              </a:rPr>
              <a:t>peptide</a:t>
            </a:r>
            <a:endParaRPr lang="es-ES" altLang="es-ES" sz="2400" dirty="0">
              <a:solidFill>
                <a:srgbClr val="0000FF"/>
              </a:solidFill>
            </a:endParaRPr>
          </a:p>
        </p:txBody>
      </p:sp>
      <p:pic>
        <p:nvPicPr>
          <p:cNvPr id="2" name="Imagen 1"/>
          <p:cNvPicPr>
            <a:picLocks noChangeAspect="1"/>
          </p:cNvPicPr>
          <p:nvPr/>
        </p:nvPicPr>
        <p:blipFill>
          <a:blip r:embed="rId3"/>
          <a:stretch>
            <a:fillRect/>
          </a:stretch>
        </p:blipFill>
        <p:spPr>
          <a:xfrm>
            <a:off x="3108237" y="1030779"/>
            <a:ext cx="2735610" cy="3923605"/>
          </a:xfrm>
          <a:prstGeom prst="rect">
            <a:avLst/>
          </a:prstGeom>
        </p:spPr>
      </p:pic>
      <p:pic>
        <p:nvPicPr>
          <p:cNvPr id="3" name="Imagen 2"/>
          <p:cNvPicPr>
            <a:picLocks noChangeAspect="1"/>
          </p:cNvPicPr>
          <p:nvPr/>
        </p:nvPicPr>
        <p:blipFill>
          <a:blip r:embed="rId4"/>
          <a:stretch>
            <a:fillRect/>
          </a:stretch>
        </p:blipFill>
        <p:spPr>
          <a:xfrm>
            <a:off x="6142136" y="1172087"/>
            <a:ext cx="2677668" cy="3673720"/>
          </a:xfrm>
          <a:prstGeom prst="rect">
            <a:avLst/>
          </a:prstGeom>
        </p:spPr>
      </p:pic>
      <p:pic>
        <p:nvPicPr>
          <p:cNvPr id="7" name="Imagen 6"/>
          <p:cNvPicPr>
            <a:picLocks noChangeAspect="1"/>
          </p:cNvPicPr>
          <p:nvPr/>
        </p:nvPicPr>
        <p:blipFill>
          <a:blip r:embed="rId5"/>
          <a:stretch>
            <a:fillRect/>
          </a:stretch>
        </p:blipFill>
        <p:spPr>
          <a:xfrm>
            <a:off x="142719" y="1056003"/>
            <a:ext cx="2874801" cy="5353114"/>
          </a:xfrm>
          <a:prstGeom prst="rect">
            <a:avLst/>
          </a:prstGeom>
        </p:spPr>
      </p:pic>
    </p:spTree>
    <p:extLst>
      <p:ext uri="{BB962C8B-B14F-4D97-AF65-F5344CB8AC3E}">
        <p14:creationId xmlns:p14="http://schemas.microsoft.com/office/powerpoint/2010/main" val="106862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1" name="Text Box 5"/>
          <p:cNvSpPr txBox="1">
            <a:spLocks noChangeArrowheads="1"/>
          </p:cNvSpPr>
          <p:nvPr/>
        </p:nvSpPr>
        <p:spPr bwMode="auto">
          <a:xfrm>
            <a:off x="442913" y="789641"/>
            <a:ext cx="18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s-ES" altLang="es-ES" sz="2400" dirty="0">
              <a:solidFill>
                <a:srgbClr val="0000FF"/>
              </a:solidFill>
            </a:endParaRPr>
          </a:p>
        </p:txBody>
      </p:sp>
      <p:sp>
        <p:nvSpPr>
          <p:cNvPr id="372742" name="Text Box 6"/>
          <p:cNvSpPr txBox="1">
            <a:spLocks noChangeArrowheads="1"/>
          </p:cNvSpPr>
          <p:nvPr/>
        </p:nvSpPr>
        <p:spPr bwMode="auto">
          <a:xfrm>
            <a:off x="5070476" y="2143779"/>
            <a:ext cx="3384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ES" sz="1400"/>
              <a:t>Group Epitope Mapping</a:t>
            </a:r>
          </a:p>
          <a:p>
            <a:pPr algn="just"/>
            <a:r>
              <a:rPr lang="es-ES" altLang="es-ES" sz="1400"/>
              <a:t>for a Ligand in Fast Exchange</a:t>
            </a:r>
          </a:p>
          <a:p>
            <a:pPr algn="just"/>
            <a:r>
              <a:rPr lang="es-ES" altLang="es-ES" sz="1400"/>
              <a:t>between the Bound and the Free State.</a:t>
            </a:r>
          </a:p>
        </p:txBody>
      </p:sp>
      <p:pic>
        <p:nvPicPr>
          <p:cNvPr id="372743" name="Picture 7" descr="std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263" y="1626254"/>
            <a:ext cx="2571750" cy="1803400"/>
          </a:xfrm>
          <a:prstGeom prst="rect">
            <a:avLst/>
          </a:prstGeom>
          <a:noFill/>
          <a:extLst>
            <a:ext uri="{909E8E84-426E-40DD-AFC4-6F175D3DCCD1}">
              <a14:hiddenFill xmlns:a14="http://schemas.microsoft.com/office/drawing/2010/main">
                <a:solidFill>
                  <a:srgbClr val="FFFFFF"/>
                </a:solidFill>
              </a14:hiddenFill>
            </a:ext>
          </a:extLst>
        </p:spPr>
      </p:pic>
      <p:sp>
        <p:nvSpPr>
          <p:cNvPr id="372744" name="Text Box 8"/>
          <p:cNvSpPr txBox="1">
            <a:spLocks noChangeArrowheads="1"/>
          </p:cNvSpPr>
          <p:nvPr/>
        </p:nvSpPr>
        <p:spPr bwMode="auto">
          <a:xfrm>
            <a:off x="5481638" y="5620404"/>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s-ES" sz="1800"/>
          </a:p>
        </p:txBody>
      </p:sp>
      <p:grpSp>
        <p:nvGrpSpPr>
          <p:cNvPr id="372745" name="Group 9"/>
          <p:cNvGrpSpPr>
            <a:grpSpLocks/>
          </p:cNvGrpSpPr>
          <p:nvPr/>
        </p:nvGrpSpPr>
        <p:grpSpPr bwMode="auto">
          <a:xfrm>
            <a:off x="2117726" y="3799541"/>
            <a:ext cx="4946650" cy="2879725"/>
            <a:chOff x="1292" y="2115"/>
            <a:chExt cx="3116" cy="1814"/>
          </a:xfrm>
        </p:grpSpPr>
        <p:pic>
          <p:nvPicPr>
            <p:cNvPr id="372746" name="Picture 10" descr="std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 y="2437"/>
              <a:ext cx="3116" cy="1492"/>
            </a:xfrm>
            <a:prstGeom prst="rect">
              <a:avLst/>
            </a:prstGeom>
            <a:noFill/>
            <a:extLst>
              <a:ext uri="{909E8E84-426E-40DD-AFC4-6F175D3DCCD1}">
                <a14:hiddenFill xmlns:a14="http://schemas.microsoft.com/office/drawing/2010/main">
                  <a:solidFill>
                    <a:srgbClr val="FFFFFF"/>
                  </a:solidFill>
                </a14:hiddenFill>
              </a:ext>
            </a:extLst>
          </p:spPr>
        </p:pic>
        <p:sp>
          <p:nvSpPr>
            <p:cNvPr id="372747" name="Text Box 11"/>
            <p:cNvSpPr txBox="1">
              <a:spLocks noChangeArrowheads="1"/>
            </p:cNvSpPr>
            <p:nvPr/>
          </p:nvSpPr>
          <p:spPr bwMode="auto">
            <a:xfrm>
              <a:off x="1958" y="2115"/>
              <a:ext cx="19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S" sz="1600"/>
                <a:t>MAAVAGLYGLGEDRQHRKKQ</a:t>
              </a:r>
              <a:r>
                <a:rPr lang="es-ES" altLang="es-ES" sz="1600"/>
                <a:t> </a:t>
              </a:r>
              <a:endParaRPr lang="en-US" altLang="es-ES" sz="1600"/>
            </a:p>
          </p:txBody>
        </p:sp>
      </p:grpSp>
      <p:sp>
        <p:nvSpPr>
          <p:cNvPr id="3" name="Rectángulo 2"/>
          <p:cNvSpPr/>
          <p:nvPr/>
        </p:nvSpPr>
        <p:spPr>
          <a:xfrm>
            <a:off x="756745" y="81131"/>
            <a:ext cx="8092965" cy="1200329"/>
          </a:xfrm>
          <a:prstGeom prst="rect">
            <a:avLst/>
          </a:prstGeom>
        </p:spPr>
        <p:txBody>
          <a:bodyPr wrap="square">
            <a:spAutoFit/>
          </a:bodyPr>
          <a:lstStyle/>
          <a:p>
            <a:pPr lvl="0"/>
            <a:r>
              <a:rPr lang="es-ES" altLang="es-ES" sz="2400" dirty="0" err="1" smtClean="0">
                <a:solidFill>
                  <a:srgbClr val="0000FF"/>
                </a:solidFill>
              </a:rPr>
              <a:t>Evidence</a:t>
            </a:r>
            <a:r>
              <a:rPr lang="es-ES" altLang="es-ES" sz="2400" dirty="0" smtClean="0">
                <a:solidFill>
                  <a:srgbClr val="0000FF"/>
                </a:solidFill>
              </a:rPr>
              <a:t> </a:t>
            </a:r>
            <a:r>
              <a:rPr lang="es-ES" altLang="es-ES" sz="2400" dirty="0" err="1" smtClean="0">
                <a:solidFill>
                  <a:srgbClr val="0000FF"/>
                </a:solidFill>
              </a:rPr>
              <a:t>for</a:t>
            </a:r>
            <a:r>
              <a:rPr lang="es-ES" altLang="es-ES" sz="2400" dirty="0" smtClean="0">
                <a:solidFill>
                  <a:srgbClr val="0000FF"/>
                </a:solidFill>
              </a:rPr>
              <a:t> </a:t>
            </a:r>
            <a:r>
              <a:rPr lang="es-ES" altLang="es-ES" sz="2400" dirty="0" err="1" smtClean="0">
                <a:solidFill>
                  <a:srgbClr val="0000FF"/>
                </a:solidFill>
              </a:rPr>
              <a:t>the</a:t>
            </a:r>
            <a:r>
              <a:rPr lang="es-ES" altLang="es-ES" sz="2400" dirty="0" smtClean="0">
                <a:solidFill>
                  <a:srgbClr val="0000FF"/>
                </a:solidFill>
              </a:rPr>
              <a:t> </a:t>
            </a:r>
            <a:r>
              <a:rPr lang="es-ES" altLang="es-ES" sz="2400" dirty="0" err="1" smtClean="0">
                <a:solidFill>
                  <a:srgbClr val="0000FF"/>
                </a:solidFill>
              </a:rPr>
              <a:t>occurrence</a:t>
            </a:r>
            <a:r>
              <a:rPr lang="es-ES" altLang="es-ES" sz="2400" dirty="0" smtClean="0">
                <a:solidFill>
                  <a:srgbClr val="0000FF"/>
                </a:solidFill>
              </a:rPr>
              <a:t> of </a:t>
            </a:r>
            <a:r>
              <a:rPr lang="es-ES" altLang="es-ES" sz="2400" dirty="0" err="1" smtClean="0">
                <a:solidFill>
                  <a:srgbClr val="0000FF"/>
                </a:solidFill>
              </a:rPr>
              <a:t>the</a:t>
            </a:r>
            <a:r>
              <a:rPr lang="es-ES" altLang="es-ES" sz="2400" dirty="0" smtClean="0">
                <a:solidFill>
                  <a:srgbClr val="0000FF"/>
                </a:solidFill>
              </a:rPr>
              <a:t> </a:t>
            </a:r>
            <a:r>
              <a:rPr lang="el-GR" altLang="es-ES" sz="2400" dirty="0" smtClean="0">
                <a:solidFill>
                  <a:srgbClr val="0000FF"/>
                </a:solidFill>
              </a:rPr>
              <a:t>β</a:t>
            </a:r>
            <a:r>
              <a:rPr lang="es-ES" altLang="es-ES" sz="2400" dirty="0" smtClean="0">
                <a:solidFill>
                  <a:srgbClr val="0000FF"/>
                </a:solidFill>
              </a:rPr>
              <a:t>-</a:t>
            </a:r>
            <a:r>
              <a:rPr lang="es-ES" altLang="es-ES" sz="2400" dirty="0" err="1" smtClean="0">
                <a:solidFill>
                  <a:srgbClr val="0000FF"/>
                </a:solidFill>
              </a:rPr>
              <a:t>hairpin</a:t>
            </a:r>
            <a:r>
              <a:rPr lang="es-ES" altLang="es-ES" sz="2400" dirty="0" smtClean="0">
                <a:solidFill>
                  <a:srgbClr val="0000FF"/>
                </a:solidFill>
              </a:rPr>
              <a:t> </a:t>
            </a:r>
            <a:r>
              <a:rPr lang="es-ES" altLang="es-ES" sz="2400" dirty="0" err="1" smtClean="0">
                <a:solidFill>
                  <a:srgbClr val="0000FF"/>
                </a:solidFill>
              </a:rPr>
              <a:t>when</a:t>
            </a:r>
            <a:r>
              <a:rPr lang="es-ES" altLang="es-ES" sz="2400" dirty="0" smtClean="0">
                <a:solidFill>
                  <a:srgbClr val="0000FF"/>
                </a:solidFill>
              </a:rPr>
              <a:t> </a:t>
            </a:r>
            <a:r>
              <a:rPr lang="es-ES" altLang="es-ES" sz="2400" dirty="0" err="1" smtClean="0">
                <a:solidFill>
                  <a:srgbClr val="0000FF"/>
                </a:solidFill>
              </a:rPr>
              <a:t>the</a:t>
            </a:r>
            <a:r>
              <a:rPr lang="es-ES" altLang="es-ES" sz="2400" dirty="0" smtClean="0">
                <a:solidFill>
                  <a:srgbClr val="0000FF"/>
                </a:solidFill>
              </a:rPr>
              <a:t> </a:t>
            </a:r>
            <a:r>
              <a:rPr lang="es-ES" altLang="es-ES" sz="2400" dirty="0" err="1" smtClean="0">
                <a:solidFill>
                  <a:srgbClr val="0000FF"/>
                </a:solidFill>
              </a:rPr>
              <a:t>inactivating</a:t>
            </a:r>
            <a:r>
              <a:rPr lang="es-ES" altLang="es-ES" sz="2400" dirty="0" smtClean="0">
                <a:solidFill>
                  <a:srgbClr val="0000FF"/>
                </a:solidFill>
              </a:rPr>
              <a:t> </a:t>
            </a:r>
            <a:r>
              <a:rPr lang="es-ES" altLang="es-ES" sz="2400" dirty="0" err="1" smtClean="0">
                <a:solidFill>
                  <a:srgbClr val="0000FF"/>
                </a:solidFill>
              </a:rPr>
              <a:t>peptide</a:t>
            </a:r>
            <a:r>
              <a:rPr lang="es-ES" altLang="es-ES" sz="2400" dirty="0" smtClean="0">
                <a:solidFill>
                  <a:srgbClr val="0000FF"/>
                </a:solidFill>
              </a:rPr>
              <a:t> </a:t>
            </a:r>
            <a:r>
              <a:rPr lang="es-ES" altLang="es-ES" sz="2400" dirty="0" err="1" smtClean="0">
                <a:solidFill>
                  <a:srgbClr val="0000FF"/>
                </a:solidFill>
              </a:rPr>
              <a:t>is</a:t>
            </a:r>
            <a:r>
              <a:rPr lang="es-ES" altLang="es-ES" sz="2400" dirty="0" smtClean="0">
                <a:solidFill>
                  <a:srgbClr val="0000FF"/>
                </a:solidFill>
              </a:rPr>
              <a:t> </a:t>
            </a:r>
            <a:r>
              <a:rPr lang="es-ES" altLang="es-ES" sz="2400" dirty="0" err="1" smtClean="0">
                <a:solidFill>
                  <a:srgbClr val="0000FF"/>
                </a:solidFill>
              </a:rPr>
              <a:t>confronted</a:t>
            </a:r>
            <a:r>
              <a:rPr lang="es-ES" altLang="es-ES" sz="2400" dirty="0" smtClean="0">
                <a:solidFill>
                  <a:srgbClr val="0000FF"/>
                </a:solidFill>
              </a:rPr>
              <a:t> to </a:t>
            </a:r>
            <a:r>
              <a:rPr lang="es-ES" altLang="es-ES" sz="2400" dirty="0" err="1" smtClean="0">
                <a:solidFill>
                  <a:srgbClr val="0000FF"/>
                </a:solidFill>
              </a:rPr>
              <a:t>the</a:t>
            </a:r>
            <a:r>
              <a:rPr lang="es-ES" altLang="es-ES" sz="2400" dirty="0" smtClean="0">
                <a:solidFill>
                  <a:srgbClr val="0000FF"/>
                </a:solidFill>
              </a:rPr>
              <a:t> </a:t>
            </a:r>
            <a:r>
              <a:rPr lang="es-ES" altLang="es-ES" sz="2400" dirty="0" err="1" smtClean="0">
                <a:solidFill>
                  <a:srgbClr val="0000FF"/>
                </a:solidFill>
              </a:rPr>
              <a:t>KcsA</a:t>
            </a:r>
            <a:r>
              <a:rPr lang="es-ES" altLang="es-ES" sz="2400" dirty="0" smtClean="0">
                <a:solidFill>
                  <a:srgbClr val="0000FF"/>
                </a:solidFill>
              </a:rPr>
              <a:t> </a:t>
            </a:r>
            <a:r>
              <a:rPr lang="es-ES" altLang="es-ES" sz="2400" dirty="0" err="1" smtClean="0">
                <a:solidFill>
                  <a:srgbClr val="0000FF"/>
                </a:solidFill>
              </a:rPr>
              <a:t>channel</a:t>
            </a:r>
            <a:r>
              <a:rPr lang="es-ES" altLang="es-ES" sz="2400" dirty="0" smtClean="0">
                <a:solidFill>
                  <a:srgbClr val="0000FF"/>
                </a:solidFill>
              </a:rPr>
              <a:t>:</a:t>
            </a:r>
          </a:p>
          <a:p>
            <a:pPr lvl="0"/>
            <a:r>
              <a:rPr lang="es-ES" altLang="es-ES" sz="2400" dirty="0" smtClean="0">
                <a:solidFill>
                  <a:srgbClr val="0000FF"/>
                </a:solidFill>
              </a:rPr>
              <a:t>STD-NMR</a:t>
            </a:r>
            <a:r>
              <a:rPr lang="es-ES" altLang="es-ES" sz="2400" dirty="0">
                <a:solidFill>
                  <a:srgbClr val="0000FF"/>
                </a:solidFill>
              </a:rPr>
              <a:t>: </a:t>
            </a:r>
            <a:r>
              <a:rPr lang="es-ES" altLang="es-ES" sz="2400" dirty="0" err="1">
                <a:solidFill>
                  <a:srgbClr val="0000FF"/>
                </a:solidFill>
              </a:rPr>
              <a:t>mapping</a:t>
            </a:r>
            <a:r>
              <a:rPr lang="es-ES" altLang="es-ES" sz="2400" dirty="0">
                <a:solidFill>
                  <a:srgbClr val="0000FF"/>
                </a:solidFill>
              </a:rPr>
              <a:t> of </a:t>
            </a:r>
            <a:r>
              <a:rPr lang="es-ES" altLang="es-ES" sz="2400" dirty="0" err="1">
                <a:solidFill>
                  <a:srgbClr val="0000FF"/>
                </a:solidFill>
              </a:rPr>
              <a:t>binding</a:t>
            </a:r>
            <a:r>
              <a:rPr lang="es-ES" altLang="es-ES" sz="2400" dirty="0">
                <a:solidFill>
                  <a:srgbClr val="0000FF"/>
                </a:solidFill>
              </a:rPr>
              <a:t> </a:t>
            </a:r>
            <a:r>
              <a:rPr lang="es-ES" altLang="es-ES" sz="2400" dirty="0" err="1">
                <a:solidFill>
                  <a:srgbClr val="0000FF"/>
                </a:solidFill>
              </a:rPr>
              <a:t>epitopes</a:t>
            </a:r>
            <a:r>
              <a:rPr lang="es-ES" altLang="es-ES" sz="2400" dirty="0">
                <a:solidFill>
                  <a:srgbClr val="0000FF"/>
                </a:solidFill>
              </a:rPr>
              <a:t> at </a:t>
            </a:r>
            <a:r>
              <a:rPr lang="es-ES" altLang="es-ES" sz="2400" dirty="0" err="1">
                <a:solidFill>
                  <a:srgbClr val="0000FF"/>
                </a:solidFill>
              </a:rPr>
              <a:t>atomic</a:t>
            </a:r>
            <a:r>
              <a:rPr lang="es-ES" altLang="es-ES" sz="2400" dirty="0">
                <a:solidFill>
                  <a:srgbClr val="0000FF"/>
                </a:solidFill>
              </a:rPr>
              <a:t> </a:t>
            </a:r>
            <a:r>
              <a:rPr lang="es-ES" altLang="es-ES" sz="2400" dirty="0" err="1">
                <a:solidFill>
                  <a:srgbClr val="0000FF"/>
                </a:solidFill>
              </a:rPr>
              <a:t>resolution</a:t>
            </a:r>
            <a:endParaRPr lang="es-ES" altLang="es-ES" sz="2400" dirty="0">
              <a:solidFill>
                <a:srgbClr val="0000FF"/>
              </a:solidFill>
            </a:endParaRPr>
          </a:p>
        </p:txBody>
      </p:sp>
    </p:spTree>
    <p:extLst>
      <p:ext uri="{BB962C8B-B14F-4D97-AF65-F5344CB8AC3E}">
        <p14:creationId xmlns:p14="http://schemas.microsoft.com/office/powerpoint/2010/main" val="215201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5" name="Text Box 5"/>
          <p:cNvSpPr txBox="1">
            <a:spLocks noChangeArrowheads="1"/>
          </p:cNvSpPr>
          <p:nvPr/>
        </p:nvSpPr>
        <p:spPr bwMode="auto">
          <a:xfrm>
            <a:off x="395289" y="188913"/>
            <a:ext cx="83177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altLang="es-ES" sz="2400" dirty="0" err="1" smtClean="0">
                <a:solidFill>
                  <a:srgbClr val="0000FF"/>
                </a:solidFill>
              </a:rPr>
              <a:t>Evidence</a:t>
            </a:r>
            <a:r>
              <a:rPr lang="es-ES" altLang="es-ES" sz="2400" dirty="0" smtClean="0">
                <a:solidFill>
                  <a:srgbClr val="0000FF"/>
                </a:solidFill>
              </a:rPr>
              <a:t> </a:t>
            </a:r>
            <a:r>
              <a:rPr lang="es-ES" altLang="es-ES" sz="2400" dirty="0" err="1" smtClean="0">
                <a:solidFill>
                  <a:srgbClr val="0000FF"/>
                </a:solidFill>
              </a:rPr>
              <a:t>for</a:t>
            </a:r>
            <a:r>
              <a:rPr lang="es-ES" altLang="es-ES" sz="2400" dirty="0" smtClean="0">
                <a:solidFill>
                  <a:srgbClr val="0000FF"/>
                </a:solidFill>
              </a:rPr>
              <a:t> </a:t>
            </a:r>
            <a:r>
              <a:rPr lang="es-ES" altLang="es-ES" sz="2400" dirty="0" err="1" smtClean="0">
                <a:solidFill>
                  <a:srgbClr val="0000FF"/>
                </a:solidFill>
              </a:rPr>
              <a:t>the</a:t>
            </a:r>
            <a:r>
              <a:rPr lang="es-ES" altLang="es-ES" sz="2400" dirty="0" smtClean="0">
                <a:solidFill>
                  <a:srgbClr val="0000FF"/>
                </a:solidFill>
              </a:rPr>
              <a:t> </a:t>
            </a:r>
            <a:r>
              <a:rPr lang="es-ES" altLang="es-ES" sz="2400" dirty="0" err="1" smtClean="0">
                <a:solidFill>
                  <a:srgbClr val="0000FF"/>
                </a:solidFill>
              </a:rPr>
              <a:t>occurrence</a:t>
            </a:r>
            <a:r>
              <a:rPr lang="es-ES" altLang="es-ES" sz="2400" dirty="0" smtClean="0">
                <a:solidFill>
                  <a:srgbClr val="0000FF"/>
                </a:solidFill>
              </a:rPr>
              <a:t> of </a:t>
            </a:r>
            <a:r>
              <a:rPr lang="es-ES" altLang="es-ES" sz="2400" dirty="0" err="1" smtClean="0">
                <a:solidFill>
                  <a:srgbClr val="0000FF"/>
                </a:solidFill>
              </a:rPr>
              <a:t>the</a:t>
            </a:r>
            <a:r>
              <a:rPr lang="es-ES" altLang="es-ES" sz="2400" dirty="0" smtClean="0">
                <a:solidFill>
                  <a:srgbClr val="0000FF"/>
                </a:solidFill>
              </a:rPr>
              <a:t> </a:t>
            </a:r>
            <a:r>
              <a:rPr lang="el-GR" altLang="es-ES" sz="2400" dirty="0" smtClean="0">
                <a:solidFill>
                  <a:srgbClr val="0000FF"/>
                </a:solidFill>
              </a:rPr>
              <a:t>β</a:t>
            </a:r>
            <a:r>
              <a:rPr lang="es-ES" altLang="es-ES" sz="2400" dirty="0" smtClean="0">
                <a:solidFill>
                  <a:srgbClr val="0000FF"/>
                </a:solidFill>
              </a:rPr>
              <a:t>-</a:t>
            </a:r>
            <a:r>
              <a:rPr lang="es-ES" altLang="es-ES" sz="2400" dirty="0" err="1" smtClean="0">
                <a:solidFill>
                  <a:srgbClr val="0000FF"/>
                </a:solidFill>
              </a:rPr>
              <a:t>hairpin</a:t>
            </a:r>
            <a:r>
              <a:rPr lang="es-ES" altLang="es-ES" sz="2400" dirty="0" smtClean="0">
                <a:solidFill>
                  <a:srgbClr val="0000FF"/>
                </a:solidFill>
              </a:rPr>
              <a:t> </a:t>
            </a:r>
            <a:r>
              <a:rPr lang="es-ES" altLang="es-ES" sz="2400" dirty="0" err="1" smtClean="0">
                <a:solidFill>
                  <a:srgbClr val="0000FF"/>
                </a:solidFill>
              </a:rPr>
              <a:t>when</a:t>
            </a:r>
            <a:r>
              <a:rPr lang="es-ES" altLang="es-ES" sz="2400" dirty="0" smtClean="0">
                <a:solidFill>
                  <a:srgbClr val="0000FF"/>
                </a:solidFill>
              </a:rPr>
              <a:t> </a:t>
            </a:r>
            <a:r>
              <a:rPr lang="es-ES" altLang="es-ES" sz="2400" dirty="0" err="1" smtClean="0">
                <a:solidFill>
                  <a:srgbClr val="0000FF"/>
                </a:solidFill>
              </a:rPr>
              <a:t>the</a:t>
            </a:r>
            <a:r>
              <a:rPr lang="es-ES" altLang="es-ES" sz="2400" dirty="0" smtClean="0">
                <a:solidFill>
                  <a:srgbClr val="0000FF"/>
                </a:solidFill>
              </a:rPr>
              <a:t> </a:t>
            </a:r>
            <a:r>
              <a:rPr lang="es-ES" altLang="es-ES" sz="2400" dirty="0" err="1" smtClean="0">
                <a:solidFill>
                  <a:srgbClr val="0000FF"/>
                </a:solidFill>
              </a:rPr>
              <a:t>inactivating</a:t>
            </a:r>
            <a:r>
              <a:rPr lang="es-ES" altLang="es-ES" sz="2400" dirty="0" smtClean="0">
                <a:solidFill>
                  <a:srgbClr val="0000FF"/>
                </a:solidFill>
              </a:rPr>
              <a:t> </a:t>
            </a:r>
            <a:r>
              <a:rPr lang="es-ES" altLang="es-ES" sz="2400" dirty="0" err="1" smtClean="0">
                <a:solidFill>
                  <a:srgbClr val="0000FF"/>
                </a:solidFill>
              </a:rPr>
              <a:t>peptide</a:t>
            </a:r>
            <a:r>
              <a:rPr lang="es-ES" altLang="es-ES" sz="2400" dirty="0" smtClean="0">
                <a:solidFill>
                  <a:srgbClr val="0000FF"/>
                </a:solidFill>
              </a:rPr>
              <a:t> </a:t>
            </a:r>
            <a:r>
              <a:rPr lang="es-ES" altLang="es-ES" sz="2400" dirty="0" err="1" smtClean="0">
                <a:solidFill>
                  <a:srgbClr val="0000FF"/>
                </a:solidFill>
              </a:rPr>
              <a:t>is</a:t>
            </a:r>
            <a:r>
              <a:rPr lang="es-ES" altLang="es-ES" sz="2400" dirty="0" smtClean="0">
                <a:solidFill>
                  <a:srgbClr val="0000FF"/>
                </a:solidFill>
              </a:rPr>
              <a:t> </a:t>
            </a:r>
            <a:r>
              <a:rPr lang="es-ES" altLang="es-ES" sz="2400" dirty="0" err="1" smtClean="0">
                <a:solidFill>
                  <a:srgbClr val="0000FF"/>
                </a:solidFill>
              </a:rPr>
              <a:t>confronted</a:t>
            </a:r>
            <a:r>
              <a:rPr lang="es-ES" altLang="es-ES" sz="2400" dirty="0" smtClean="0">
                <a:solidFill>
                  <a:srgbClr val="0000FF"/>
                </a:solidFill>
              </a:rPr>
              <a:t> </a:t>
            </a:r>
            <a:r>
              <a:rPr lang="es-ES" altLang="es-ES" sz="2400" dirty="0" err="1" smtClean="0">
                <a:solidFill>
                  <a:srgbClr val="0000FF"/>
                </a:solidFill>
              </a:rPr>
              <a:t>with</a:t>
            </a:r>
            <a:r>
              <a:rPr lang="es-ES" altLang="es-ES" sz="2400" dirty="0" smtClean="0">
                <a:solidFill>
                  <a:srgbClr val="0000FF"/>
                </a:solidFill>
              </a:rPr>
              <a:t> </a:t>
            </a:r>
            <a:r>
              <a:rPr lang="es-ES" altLang="es-ES" sz="2400" dirty="0" err="1" smtClean="0">
                <a:solidFill>
                  <a:srgbClr val="0000FF"/>
                </a:solidFill>
              </a:rPr>
              <a:t>the</a:t>
            </a:r>
            <a:r>
              <a:rPr lang="es-ES" altLang="es-ES" sz="2400" dirty="0" smtClean="0">
                <a:solidFill>
                  <a:srgbClr val="0000FF"/>
                </a:solidFill>
              </a:rPr>
              <a:t> </a:t>
            </a:r>
            <a:r>
              <a:rPr lang="es-ES" altLang="es-ES" sz="2400" dirty="0" err="1" smtClean="0">
                <a:solidFill>
                  <a:srgbClr val="0000FF"/>
                </a:solidFill>
              </a:rPr>
              <a:t>KcsA</a:t>
            </a:r>
            <a:r>
              <a:rPr lang="es-ES" altLang="es-ES" sz="2400" dirty="0" smtClean="0">
                <a:solidFill>
                  <a:srgbClr val="0000FF"/>
                </a:solidFill>
              </a:rPr>
              <a:t> </a:t>
            </a:r>
            <a:r>
              <a:rPr lang="es-ES" altLang="es-ES" sz="2400" dirty="0" err="1" smtClean="0">
                <a:solidFill>
                  <a:srgbClr val="0000FF"/>
                </a:solidFill>
              </a:rPr>
              <a:t>channel</a:t>
            </a:r>
            <a:r>
              <a:rPr lang="es-ES" altLang="es-ES" sz="2400" dirty="0" smtClean="0">
                <a:solidFill>
                  <a:srgbClr val="0000FF"/>
                </a:solidFill>
              </a:rPr>
              <a:t>:</a:t>
            </a:r>
          </a:p>
          <a:p>
            <a:pPr algn="l"/>
            <a:r>
              <a:rPr lang="es-ES" altLang="es-ES" sz="2400" dirty="0" smtClean="0">
                <a:solidFill>
                  <a:srgbClr val="0000FF"/>
                </a:solidFill>
              </a:rPr>
              <a:t>Heavy-</a:t>
            </a:r>
            <a:r>
              <a:rPr lang="es-ES" altLang="es-ES" sz="2400" dirty="0" err="1" smtClean="0">
                <a:solidFill>
                  <a:srgbClr val="0000FF"/>
                </a:solidFill>
              </a:rPr>
              <a:t>isotope</a:t>
            </a:r>
            <a:r>
              <a:rPr lang="es-ES" altLang="es-ES" sz="2400" dirty="0" smtClean="0">
                <a:solidFill>
                  <a:srgbClr val="0000FF"/>
                </a:solidFill>
              </a:rPr>
              <a:t> </a:t>
            </a:r>
            <a:r>
              <a:rPr lang="es-ES" altLang="es-ES" sz="2400" dirty="0">
                <a:solidFill>
                  <a:srgbClr val="0000FF"/>
                </a:solidFill>
              </a:rPr>
              <a:t>FTIR and </a:t>
            </a:r>
            <a:r>
              <a:rPr lang="es-ES" altLang="es-ES" sz="2400" dirty="0" err="1">
                <a:solidFill>
                  <a:srgbClr val="0000FF"/>
                </a:solidFill>
              </a:rPr>
              <a:t>peptide</a:t>
            </a:r>
            <a:r>
              <a:rPr lang="es-ES" altLang="es-ES" sz="2400" dirty="0">
                <a:solidFill>
                  <a:srgbClr val="0000FF"/>
                </a:solidFill>
              </a:rPr>
              <a:t> </a:t>
            </a:r>
            <a:r>
              <a:rPr lang="es-ES" altLang="es-ES" sz="2400" dirty="0" err="1">
                <a:solidFill>
                  <a:srgbClr val="0000FF"/>
                </a:solidFill>
              </a:rPr>
              <a:t>docking</a:t>
            </a:r>
            <a:endParaRPr lang="es-ES" altLang="es-ES" sz="2400" dirty="0">
              <a:solidFill>
                <a:srgbClr val="0000FF"/>
              </a:solidFill>
            </a:endParaRPr>
          </a:p>
        </p:txBody>
      </p:sp>
      <p:sp>
        <p:nvSpPr>
          <p:cNvPr id="373766" name="Text Box 6"/>
          <p:cNvSpPr txBox="1">
            <a:spLocks noChangeArrowheads="1"/>
          </p:cNvSpPr>
          <p:nvPr/>
        </p:nvSpPr>
        <p:spPr bwMode="auto">
          <a:xfrm>
            <a:off x="395288" y="1616075"/>
            <a:ext cx="2782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S" sz="1400"/>
              <a:t>M</a:t>
            </a:r>
            <a:r>
              <a:rPr lang="en-GB" altLang="es-ES" sz="1400" b="1">
                <a:solidFill>
                  <a:srgbClr val="FF0000"/>
                </a:solidFill>
              </a:rPr>
              <a:t>AA</a:t>
            </a:r>
            <a:r>
              <a:rPr lang="en-GB" altLang="es-ES" sz="1400"/>
              <a:t>V</a:t>
            </a:r>
            <a:r>
              <a:rPr lang="en-GB" altLang="es-ES" sz="1400" b="1">
                <a:solidFill>
                  <a:srgbClr val="FF0000"/>
                </a:solidFill>
              </a:rPr>
              <a:t>A</a:t>
            </a:r>
            <a:r>
              <a:rPr lang="en-GB" altLang="es-ES" sz="1400"/>
              <a:t>G</a:t>
            </a:r>
            <a:r>
              <a:rPr lang="en-GB" altLang="es-ES" sz="1400" b="1">
                <a:solidFill>
                  <a:srgbClr val="FF0000"/>
                </a:solidFill>
              </a:rPr>
              <a:t>L</a:t>
            </a:r>
            <a:r>
              <a:rPr lang="en-GB" altLang="es-ES" sz="1400"/>
              <a:t>YG</a:t>
            </a:r>
            <a:r>
              <a:rPr lang="en-GB" altLang="es-ES" sz="1400" b="1">
                <a:solidFill>
                  <a:srgbClr val="FF0000"/>
                </a:solidFill>
              </a:rPr>
              <a:t>L</a:t>
            </a:r>
            <a:r>
              <a:rPr lang="en-GB" altLang="es-ES" sz="1400"/>
              <a:t>GEDRQHRKKQ</a:t>
            </a:r>
            <a:r>
              <a:rPr lang="es-ES" altLang="es-ES" sz="1400"/>
              <a:t> </a:t>
            </a:r>
          </a:p>
          <a:p>
            <a:pPr algn="l"/>
            <a:r>
              <a:rPr lang="es-ES" altLang="es-ES" sz="1400"/>
              <a:t>(</a:t>
            </a:r>
            <a:r>
              <a:rPr lang="en-GB" altLang="es-ES" sz="1400"/>
              <a:t>1-</a:t>
            </a:r>
            <a:r>
              <a:rPr lang="en-GB" altLang="es-ES" sz="1400" baseline="30000"/>
              <a:t>13</a:t>
            </a:r>
            <a:r>
              <a:rPr lang="en-GB" altLang="es-ES" sz="1400"/>
              <a:t>C</a:t>
            </a:r>
            <a:r>
              <a:rPr lang="es-ES" altLang="es-ES" sz="1400"/>
              <a:t> derivatives in red)</a:t>
            </a:r>
          </a:p>
        </p:txBody>
      </p:sp>
      <p:sp>
        <p:nvSpPr>
          <p:cNvPr id="373767" name="Text Box 7"/>
          <p:cNvSpPr txBox="1">
            <a:spLocks noChangeArrowheads="1"/>
          </p:cNvSpPr>
          <p:nvPr/>
        </p:nvSpPr>
        <p:spPr bwMode="auto">
          <a:xfrm>
            <a:off x="250825" y="6165850"/>
            <a:ext cx="288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s-ES" sz="1400"/>
              <a:t>Molina et al. </a:t>
            </a:r>
            <a:r>
              <a:rPr lang="en-GB" altLang="es-ES" sz="1400" i="1"/>
              <a:t>J. Biol. Chem</a:t>
            </a:r>
            <a:r>
              <a:rPr lang="en-GB" altLang="es-ES" sz="1400"/>
              <a:t>. (2008)</a:t>
            </a:r>
            <a:endParaRPr lang="es-ES" altLang="es-ES" sz="1400"/>
          </a:p>
        </p:txBody>
      </p:sp>
      <p:sp>
        <p:nvSpPr>
          <p:cNvPr id="373768" name="Text Box 8"/>
          <p:cNvSpPr txBox="1">
            <a:spLocks noChangeArrowheads="1"/>
          </p:cNvSpPr>
          <p:nvPr/>
        </p:nvSpPr>
        <p:spPr bwMode="auto">
          <a:xfrm>
            <a:off x="6064250" y="141128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s-ES" sz="1400"/>
          </a:p>
        </p:txBody>
      </p:sp>
      <p:sp>
        <p:nvSpPr>
          <p:cNvPr id="373769" name="Text Box 9"/>
          <p:cNvSpPr txBox="1">
            <a:spLocks noChangeArrowheads="1"/>
          </p:cNvSpPr>
          <p:nvPr/>
        </p:nvSpPr>
        <p:spPr bwMode="auto">
          <a:xfrm>
            <a:off x="5775325" y="40751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s-ES" sz="1400"/>
          </a:p>
        </p:txBody>
      </p:sp>
      <p:pic>
        <p:nvPicPr>
          <p:cNvPr id="373770" name="Picture 10" descr="FIGURA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1442828"/>
            <a:ext cx="2656901" cy="3087390"/>
          </a:xfrm>
          <a:prstGeom prst="rect">
            <a:avLst/>
          </a:prstGeom>
          <a:noFill/>
          <a:extLst>
            <a:ext uri="{909E8E84-426E-40DD-AFC4-6F175D3DCCD1}">
              <a14:hiddenFill xmlns:a14="http://schemas.microsoft.com/office/drawing/2010/main">
                <a:solidFill>
                  <a:srgbClr val="FFFFFF"/>
                </a:solidFill>
              </a14:hiddenFill>
            </a:ext>
          </a:extLst>
        </p:spPr>
      </p:pic>
      <p:sp>
        <p:nvSpPr>
          <p:cNvPr id="373771" name="Text Box 11"/>
          <p:cNvSpPr txBox="1">
            <a:spLocks noChangeArrowheads="1"/>
          </p:cNvSpPr>
          <p:nvPr/>
        </p:nvSpPr>
        <p:spPr bwMode="auto">
          <a:xfrm>
            <a:off x="8080375" y="573246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s-ES" sz="1400"/>
          </a:p>
        </p:txBody>
      </p:sp>
      <p:grpSp>
        <p:nvGrpSpPr>
          <p:cNvPr id="373772" name="Group 12"/>
          <p:cNvGrpSpPr>
            <a:grpSpLocks/>
          </p:cNvGrpSpPr>
          <p:nvPr/>
        </p:nvGrpSpPr>
        <p:grpSpPr bwMode="auto">
          <a:xfrm>
            <a:off x="6516688" y="2021981"/>
            <a:ext cx="2339975" cy="3405187"/>
            <a:chOff x="4241" y="106"/>
            <a:chExt cx="1474" cy="2145"/>
          </a:xfrm>
        </p:grpSpPr>
        <p:pic>
          <p:nvPicPr>
            <p:cNvPr id="373773" name="Picture 13" descr="FIGURA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1" y="303"/>
              <a:ext cx="1474" cy="1948"/>
            </a:xfrm>
            <a:prstGeom prst="rect">
              <a:avLst/>
            </a:prstGeom>
            <a:noFill/>
            <a:extLst>
              <a:ext uri="{909E8E84-426E-40DD-AFC4-6F175D3DCCD1}">
                <a14:hiddenFill xmlns:a14="http://schemas.microsoft.com/office/drawing/2010/main">
                  <a:solidFill>
                    <a:srgbClr val="FFFFFF"/>
                  </a:solidFill>
                </a14:hiddenFill>
              </a:ext>
            </a:extLst>
          </p:spPr>
        </p:pic>
        <p:sp>
          <p:nvSpPr>
            <p:cNvPr id="373774" name="Text Box 14"/>
            <p:cNvSpPr txBox="1">
              <a:spLocks noChangeArrowheads="1"/>
            </p:cNvSpPr>
            <p:nvPr/>
          </p:nvSpPr>
          <p:spPr bwMode="auto">
            <a:xfrm>
              <a:off x="4497" y="106"/>
              <a:ext cx="7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400"/>
                <a:t>KcsA(MthK)</a:t>
              </a:r>
            </a:p>
          </p:txBody>
        </p:sp>
        <p:grpSp>
          <p:nvGrpSpPr>
            <p:cNvPr id="373775" name="Group 15"/>
            <p:cNvGrpSpPr>
              <a:grpSpLocks/>
            </p:cNvGrpSpPr>
            <p:nvPr/>
          </p:nvGrpSpPr>
          <p:grpSpPr bwMode="auto">
            <a:xfrm>
              <a:off x="4332" y="1603"/>
              <a:ext cx="733" cy="330"/>
              <a:chOff x="630" y="3067"/>
              <a:chExt cx="1134" cy="446"/>
            </a:xfrm>
          </p:grpSpPr>
          <p:sp>
            <p:nvSpPr>
              <p:cNvPr id="373776" name="Text Box 16"/>
              <p:cNvSpPr txBox="1">
                <a:spLocks noChangeArrowheads="1"/>
              </p:cNvSpPr>
              <p:nvPr/>
            </p:nvSpPr>
            <p:spPr bwMode="auto">
              <a:xfrm>
                <a:off x="630" y="3253"/>
                <a:ext cx="1134"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ES" sz="1400"/>
                  <a:t>ShB peptide</a:t>
                </a:r>
              </a:p>
            </p:txBody>
          </p:sp>
          <p:sp>
            <p:nvSpPr>
              <p:cNvPr id="373777" name="Line 17"/>
              <p:cNvSpPr>
                <a:spLocks noChangeShapeType="1"/>
              </p:cNvSpPr>
              <p:nvPr/>
            </p:nvSpPr>
            <p:spPr bwMode="auto">
              <a:xfrm flipV="1">
                <a:off x="1211" y="3067"/>
                <a:ext cx="218" cy="191"/>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grpSp>
        <p:nvGrpSpPr>
          <p:cNvPr id="373779" name="Group 19"/>
          <p:cNvGrpSpPr>
            <a:grpSpLocks/>
          </p:cNvGrpSpPr>
          <p:nvPr/>
        </p:nvGrpSpPr>
        <p:grpSpPr bwMode="auto">
          <a:xfrm>
            <a:off x="581025" y="2565400"/>
            <a:ext cx="2189163" cy="2952750"/>
            <a:chOff x="1429" y="1616"/>
            <a:chExt cx="1379" cy="1860"/>
          </a:xfrm>
        </p:grpSpPr>
        <p:pic>
          <p:nvPicPr>
            <p:cNvPr id="373780" name="Picture 20" descr="tNMR2"/>
            <p:cNvPicPr>
              <a:picLocks noChangeAspect="1" noChangeArrowheads="1"/>
            </p:cNvPicPr>
            <p:nvPr/>
          </p:nvPicPr>
          <p:blipFill>
            <a:blip r:embed="rId5" cstate="print">
              <a:extLst>
                <a:ext uri="{28A0092B-C50C-407E-A947-70E740481C1C}">
                  <a14:useLocalDpi xmlns:a14="http://schemas.microsoft.com/office/drawing/2010/main" val="0"/>
                </a:ext>
              </a:extLst>
            </a:blip>
            <a:srcRect l="50168"/>
            <a:stretch>
              <a:fillRect/>
            </a:stretch>
          </p:blipFill>
          <p:spPr bwMode="auto">
            <a:xfrm>
              <a:off x="1474" y="1616"/>
              <a:ext cx="1334" cy="1860"/>
            </a:xfrm>
            <a:prstGeom prst="rect">
              <a:avLst/>
            </a:prstGeom>
            <a:noFill/>
            <a:extLst>
              <a:ext uri="{909E8E84-426E-40DD-AFC4-6F175D3DCCD1}">
                <a14:hiddenFill xmlns:a14="http://schemas.microsoft.com/office/drawing/2010/main">
                  <a:solidFill>
                    <a:srgbClr val="FFFFFF"/>
                  </a:solidFill>
                </a14:hiddenFill>
              </a:ext>
            </a:extLst>
          </p:spPr>
        </p:pic>
        <p:sp>
          <p:nvSpPr>
            <p:cNvPr id="373781" name="Rectangle 21"/>
            <p:cNvSpPr>
              <a:spLocks noChangeArrowheads="1"/>
            </p:cNvSpPr>
            <p:nvPr/>
          </p:nvSpPr>
          <p:spPr bwMode="auto">
            <a:xfrm>
              <a:off x="1429" y="2614"/>
              <a:ext cx="136" cy="136"/>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73782" name="Text Box 22"/>
          <p:cNvSpPr txBox="1">
            <a:spLocks noChangeArrowheads="1"/>
          </p:cNvSpPr>
          <p:nvPr/>
        </p:nvSpPr>
        <p:spPr bwMode="auto">
          <a:xfrm>
            <a:off x="703263" y="2827338"/>
            <a:ext cx="1636712" cy="274637"/>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200" b="1"/>
              <a:t>ShB peptide + KcsA</a:t>
            </a:r>
          </a:p>
        </p:txBody>
      </p:sp>
      <p:grpSp>
        <p:nvGrpSpPr>
          <p:cNvPr id="373783" name="Group 23"/>
          <p:cNvGrpSpPr>
            <a:grpSpLocks/>
          </p:cNvGrpSpPr>
          <p:nvPr/>
        </p:nvGrpSpPr>
        <p:grpSpPr bwMode="auto">
          <a:xfrm>
            <a:off x="1528763" y="3268663"/>
            <a:ext cx="1108075" cy="806450"/>
            <a:chOff x="2090" y="2061"/>
            <a:chExt cx="698" cy="508"/>
          </a:xfrm>
        </p:grpSpPr>
        <p:sp>
          <p:nvSpPr>
            <p:cNvPr id="373784" name="Text Box 24"/>
            <p:cNvSpPr txBox="1">
              <a:spLocks noChangeArrowheads="1"/>
            </p:cNvSpPr>
            <p:nvPr/>
          </p:nvSpPr>
          <p:spPr bwMode="auto">
            <a:xfrm>
              <a:off x="2090" y="2061"/>
              <a:ext cx="698" cy="326"/>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ES" sz="1400" b="1" baseline="30000">
                  <a:solidFill>
                    <a:srgbClr val="0000FF"/>
                  </a:solidFill>
                </a:rPr>
                <a:t>13</a:t>
              </a:r>
              <a:r>
                <a:rPr lang="es-ES" altLang="es-ES" sz="1400" b="1">
                  <a:solidFill>
                    <a:srgbClr val="0000FF"/>
                  </a:solidFill>
                </a:rPr>
                <a:t>C-labeled</a:t>
              </a:r>
            </a:p>
            <a:p>
              <a:r>
                <a:rPr lang="es-ES" altLang="es-ES" sz="1400" b="1">
                  <a:solidFill>
                    <a:srgbClr val="0000FF"/>
                  </a:solidFill>
                  <a:latin typeface="Symbol" pitchFamily="18" charset="2"/>
                </a:rPr>
                <a:t>b</a:t>
              </a:r>
              <a:r>
                <a:rPr lang="es-ES" altLang="es-ES" sz="1400" b="1">
                  <a:solidFill>
                    <a:srgbClr val="0000FF"/>
                  </a:solidFill>
                </a:rPr>
                <a:t>- hairpin</a:t>
              </a:r>
            </a:p>
          </p:txBody>
        </p:sp>
        <p:sp>
          <p:nvSpPr>
            <p:cNvPr id="373785" name="Line 25"/>
            <p:cNvSpPr>
              <a:spLocks noChangeShapeType="1"/>
            </p:cNvSpPr>
            <p:nvPr/>
          </p:nvSpPr>
          <p:spPr bwMode="auto">
            <a:xfrm>
              <a:off x="2444" y="2387"/>
              <a:ext cx="0" cy="182"/>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pic>
        <p:nvPicPr>
          <p:cNvPr id="373786" name="Picture 26" descr="FIGURA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6501" y="4558975"/>
            <a:ext cx="3151732" cy="218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3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153</TotalTime>
  <Words>482</Words>
  <Application>Microsoft Office PowerPoint</Application>
  <PresentationFormat>Presentación en pantalla (4:3)</PresentationFormat>
  <Paragraphs>37</Paragraphs>
  <Slides>5</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Calibri Light</vt:lpstr>
      <vt:lpstr>Symbol</vt:lpstr>
      <vt:lpstr>Times New Roman</vt:lpstr>
      <vt:lpstr>Tema de Office</vt:lpstr>
      <vt:lpstr>Presentación de PowerPoint</vt:lpstr>
      <vt:lpstr>Presentación de PowerPoint</vt:lpstr>
      <vt:lpstr>Anionic phospholipid vesicles as model targets for the inactivating peptide</vt:lpstr>
      <vt:lpstr>Presentación de PowerPoint</vt:lpstr>
      <vt:lpstr>Presentación de PowerPoint</vt:lpstr>
    </vt:vector>
  </TitlesOfParts>
  <Company>IBMC-UMH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José Antonio Encinar Hidalgo</dc:creator>
  <cp:lastModifiedBy>gonzalez.ros</cp:lastModifiedBy>
  <cp:revision>16</cp:revision>
  <dcterms:created xsi:type="dcterms:W3CDTF">2015-10-06T09:18:02Z</dcterms:created>
  <dcterms:modified xsi:type="dcterms:W3CDTF">2020-09-15T09:36:44Z</dcterms:modified>
</cp:coreProperties>
</file>